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682" r:id="rId2"/>
    <p:sldId id="708" r:id="rId3"/>
    <p:sldId id="723" r:id="rId4"/>
    <p:sldId id="686" r:id="rId5"/>
    <p:sldId id="687" r:id="rId6"/>
    <p:sldId id="688" r:id="rId7"/>
    <p:sldId id="689" r:id="rId8"/>
    <p:sldId id="690" r:id="rId9"/>
    <p:sldId id="692" r:id="rId10"/>
    <p:sldId id="691" r:id="rId11"/>
    <p:sldId id="693" r:id="rId12"/>
    <p:sldId id="694" r:id="rId13"/>
    <p:sldId id="695" r:id="rId14"/>
    <p:sldId id="696" r:id="rId15"/>
    <p:sldId id="697" r:id="rId16"/>
    <p:sldId id="740" r:id="rId17"/>
    <p:sldId id="699" r:id="rId18"/>
    <p:sldId id="736" r:id="rId19"/>
    <p:sldId id="737" r:id="rId20"/>
    <p:sldId id="738" r:id="rId21"/>
    <p:sldId id="698" r:id="rId22"/>
    <p:sldId id="700" r:id="rId23"/>
    <p:sldId id="701" r:id="rId24"/>
    <p:sldId id="702" r:id="rId25"/>
    <p:sldId id="703" r:id="rId26"/>
    <p:sldId id="704" r:id="rId27"/>
    <p:sldId id="705" r:id="rId28"/>
    <p:sldId id="706" r:id="rId29"/>
    <p:sldId id="707" r:id="rId30"/>
    <p:sldId id="735" r:id="rId31"/>
    <p:sldId id="711" r:id="rId32"/>
    <p:sldId id="710" r:id="rId33"/>
    <p:sldId id="712" r:id="rId34"/>
    <p:sldId id="739" r:id="rId35"/>
    <p:sldId id="709" r:id="rId36"/>
    <p:sldId id="714" r:id="rId37"/>
    <p:sldId id="713" r:id="rId38"/>
    <p:sldId id="716" r:id="rId39"/>
    <p:sldId id="715" r:id="rId40"/>
    <p:sldId id="717" r:id="rId41"/>
    <p:sldId id="718" r:id="rId42"/>
    <p:sldId id="719" r:id="rId43"/>
    <p:sldId id="729" r:id="rId44"/>
    <p:sldId id="727" r:id="rId45"/>
    <p:sldId id="730" r:id="rId46"/>
    <p:sldId id="731" r:id="rId47"/>
    <p:sldId id="732" r:id="rId48"/>
    <p:sldId id="733" r:id="rId49"/>
    <p:sldId id="720" r:id="rId50"/>
    <p:sldId id="721" r:id="rId51"/>
    <p:sldId id="722" r:id="rId52"/>
    <p:sldId id="320" r:id="rId53"/>
    <p:sldId id="724" r:id="rId54"/>
    <p:sldId id="725" r:id="rId55"/>
    <p:sldId id="726" r:id="rId56"/>
    <p:sldId id="734" r:id="rId57"/>
    <p:sldId id="580" r:id="rId58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356" userDrawn="1">
          <p15:clr>
            <a:srgbClr val="A4A3A4"/>
          </p15:clr>
        </p15:guide>
        <p15:guide id="3" orient="horz" pos="4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29B26"/>
    <a:srgbClr val="309583"/>
    <a:srgbClr val="006699"/>
    <a:srgbClr val="9BBB5C"/>
    <a:srgbClr val="F4A841"/>
    <a:srgbClr val="41B098"/>
    <a:srgbClr val="5B697B"/>
    <a:srgbClr val="1E2731"/>
    <a:srgbClr val="333F4F"/>
    <a:srgbClr val="1EA1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90" autoAdjust="0"/>
    <p:restoredTop sz="93675" autoAdjust="0"/>
  </p:normalViewPr>
  <p:slideViewPr>
    <p:cSldViewPr snapToGrid="0" snapToObjects="1">
      <p:cViewPr varScale="1">
        <p:scale>
          <a:sx n="74" d="100"/>
          <a:sy n="74" d="100"/>
        </p:scale>
        <p:origin x="1576" y="208"/>
      </p:cViewPr>
      <p:guideLst>
        <p:guide pos="15356"/>
        <p:guide orient="horz" pos="43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4/18/17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097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70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503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77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2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4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66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53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94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96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17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58061" y="3957748"/>
            <a:ext cx="9112724" cy="831056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701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3419724"/>
            <a:ext cx="24377650" cy="6316547"/>
          </a:xfrm>
        </p:spPr>
        <p:txBody>
          <a:bodyPr>
            <a:normAutofit/>
          </a:bodyPr>
          <a:lstStyle>
            <a:lvl1pPr marL="0" indent="0">
              <a:buNone/>
              <a:defRPr sz="4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2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3420048" y="3753036"/>
            <a:ext cx="8676664" cy="498216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0055781" y="2521311"/>
            <a:ext cx="4266088" cy="426719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89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23084" y="4391316"/>
            <a:ext cx="24377644" cy="425017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178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divi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4167691" y="4000500"/>
            <a:ext cx="6411832" cy="627697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3459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4377650" cy="13716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4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_the_tea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2579913" y="4265907"/>
            <a:ext cx="3643948" cy="364913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7791465" y="4265907"/>
            <a:ext cx="3643948" cy="364913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13096308" y="4265907"/>
            <a:ext cx="3643948" cy="364913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18265385" y="4265907"/>
            <a:ext cx="3643948" cy="364913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52790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f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3" y="1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3" y="3962958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4876229" y="1216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876229" y="3964173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9741188" y="-1215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0" name="Picture Placeholder 2"/>
          <p:cNvSpPr>
            <a:spLocks noGrp="1" noChangeAspect="1"/>
          </p:cNvSpPr>
          <p:nvPr>
            <p:ph type="pic" sz="quarter" idx="20"/>
          </p:nvPr>
        </p:nvSpPr>
        <p:spPr>
          <a:xfrm>
            <a:off x="9741188" y="3961742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21"/>
          </p:nvPr>
        </p:nvSpPr>
        <p:spPr>
          <a:xfrm>
            <a:off x="14595131" y="2431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14595131" y="3965388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9479147" y="2431"/>
            <a:ext cx="489850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4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19479147" y="3965388"/>
            <a:ext cx="489850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252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f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3" y="1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876228" y="3964174"/>
            <a:ext cx="4842676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9741188" y="-1215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14636468" y="3965388"/>
            <a:ext cx="4842680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9479147" y="2431"/>
            <a:ext cx="489850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6677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-1"/>
            <a:ext cx="24399930" cy="1371600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96395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9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5" y="-1"/>
            <a:ext cx="24377651" cy="6460436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025662" y="12520246"/>
            <a:ext cx="11723076" cy="937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v</a:t>
            </a:r>
          </a:p>
        </p:txBody>
      </p:sp>
    </p:spTree>
    <p:extLst>
      <p:ext uri="{BB962C8B-B14F-4D97-AF65-F5344CB8AC3E}">
        <p14:creationId xmlns:p14="http://schemas.microsoft.com/office/powerpoint/2010/main" val="149325913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5" y="-1"/>
            <a:ext cx="24377651" cy="6460436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070977" y="2466755"/>
            <a:ext cx="4720487" cy="8450345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590319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5" y="-1"/>
            <a:ext cx="24377651" cy="6460436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184095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49" cy="137159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0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2199434" y="6846848"/>
            <a:ext cx="12178216" cy="68691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0" y="6846848"/>
            <a:ext cx="12199434" cy="68691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2199434" y="0"/>
            <a:ext cx="12178216" cy="68468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2517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02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25662" y="12520246"/>
            <a:ext cx="11723076" cy="937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v</a:t>
            </a:r>
          </a:p>
        </p:txBody>
      </p:sp>
    </p:spTree>
    <p:extLst>
      <p:ext uri="{BB962C8B-B14F-4D97-AF65-F5344CB8AC3E}">
        <p14:creationId xmlns:p14="http://schemas.microsoft.com/office/powerpoint/2010/main" val="220415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90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4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1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53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2735617" y="3206029"/>
            <a:ext cx="2519228" cy="2517622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266908" y="3185107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240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3676411" y="3218013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9123672" y="3218013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6424238" y="8108515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240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996206" y="8108515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510708" y="8080093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2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3109564" y="607069"/>
            <a:ext cx="808407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0" i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pPr algn="ctr"/>
              <a:t>‹#›</a:t>
            </a:fld>
            <a:endParaRPr lang="id-ID" sz="2800" b="0" i="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47" r:id="rId2"/>
    <p:sldLayoutId id="2147483788" r:id="rId3"/>
    <p:sldLayoutId id="2147483748" r:id="rId4"/>
    <p:sldLayoutId id="2147483749" r:id="rId5"/>
    <p:sldLayoutId id="2147483657" r:id="rId6"/>
    <p:sldLayoutId id="2147483746" r:id="rId7"/>
    <p:sldLayoutId id="2147483752" r:id="rId8"/>
    <p:sldLayoutId id="2147483736" r:id="rId9"/>
    <p:sldLayoutId id="2147483768" r:id="rId10"/>
    <p:sldLayoutId id="2147483714" r:id="rId11"/>
    <p:sldLayoutId id="2147483709" r:id="rId12"/>
    <p:sldLayoutId id="2147483694" r:id="rId13"/>
    <p:sldLayoutId id="2147483722" r:id="rId14"/>
    <p:sldLayoutId id="2147483737" r:id="rId15"/>
    <p:sldLayoutId id="2147483781" r:id="rId16"/>
    <p:sldLayoutId id="2147483770" r:id="rId17"/>
    <p:sldLayoutId id="2147483771" r:id="rId18"/>
    <p:sldLayoutId id="2147483766" r:id="rId19"/>
    <p:sldLayoutId id="2147483787" r:id="rId20"/>
    <p:sldLayoutId id="2147483780" r:id="rId21"/>
    <p:sldLayoutId id="2147483786" r:id="rId22"/>
    <p:sldLayoutId id="2147483789" r:id="rId23"/>
    <p:sldLayoutId id="2147483790" r:id="rId2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hyperlink" Target="https://github.com/reactivemanifesto/reactivemanifesto/blob/master/glossary#System" TargetMode="External"/><Relationship Id="rId5" Type="http://schemas.openxmlformats.org/officeDocument/2006/relationships/hyperlink" Target="https://github.com/reactivemanifesto/reactivemanifesto/blob/master/glossary#Failure" TargetMode="External"/><Relationship Id="rId6" Type="http://schemas.openxmlformats.org/officeDocument/2006/relationships/hyperlink" Target="https://github.com/reactivemanifesto/reactivemanifesto/blob/master/glossary#Resource" TargetMode="External"/><Relationship Id="rId7" Type="http://schemas.openxmlformats.org/officeDocument/2006/relationships/hyperlink" Target="https://github.com/reactivemanifesto/reactivemanifesto/blob/master/glossary#Asynchronous" TargetMode="External"/><Relationship Id="rId8" Type="http://schemas.openxmlformats.org/officeDocument/2006/relationships/hyperlink" Target="https://github.com/reactivemanifesto/reactivemanifesto/blob/master/glossary#Message-Driven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tiff"/><Relationship Id="rId3" Type="http://schemas.openxmlformats.org/officeDocument/2006/relationships/image" Target="../media/image16.g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tiff"/><Relationship Id="rId3" Type="http://schemas.openxmlformats.org/officeDocument/2006/relationships/image" Target="../media/image18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tiff"/><Relationship Id="rId3" Type="http://schemas.openxmlformats.org/officeDocument/2006/relationships/image" Target="../media/image20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tiff"/><Relationship Id="rId3" Type="http://schemas.openxmlformats.org/officeDocument/2006/relationships/image" Target="../media/image22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tiff"/><Relationship Id="rId3" Type="http://schemas.openxmlformats.org/officeDocument/2006/relationships/image" Target="../media/image24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/>
        </p:nvSpPr>
        <p:spPr>
          <a:xfrm>
            <a:off x="-3176" y="3899688"/>
            <a:ext cx="24393582" cy="5249060"/>
          </a:xfrm>
          <a:prstGeom prst="rect">
            <a:avLst/>
          </a:prstGeom>
          <a:solidFill>
            <a:schemeClr val="accent6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es-ES" sz="11500" dirty="0" err="1">
                <a:latin typeface="Ubuntu Light" panose="020B0604030602030204" pitchFamily="34" charset="0"/>
              </a:rPr>
              <a:t>Functional</a:t>
            </a:r>
            <a:r>
              <a:rPr lang="es-ES" sz="11500" dirty="0">
                <a:latin typeface="Ubuntu Light" panose="020B0604030602030204" pitchFamily="34" charset="0"/>
              </a:rPr>
              <a:t> Reactive </a:t>
            </a:r>
            <a:r>
              <a:rPr lang="es-ES" sz="11500" dirty="0" err="1">
                <a:latin typeface="Ubuntu Light" panose="020B0604030602030204" pitchFamily="34" charset="0"/>
              </a:rPr>
              <a:t>Programming</a:t>
            </a:r>
            <a:endParaRPr lang="bg-BG" sz="11500" dirty="0">
              <a:latin typeface="Ubuntu Light" panose="020B060403060203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123175" y="11296467"/>
            <a:ext cx="19714849" cy="107577"/>
          </a:xfrm>
          <a:prstGeom prst="straightConnector1">
            <a:avLst/>
          </a:prstGeom>
          <a:ln w="20637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2459040" y="10548874"/>
            <a:ext cx="1546697" cy="15471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591446" y="10548873"/>
            <a:ext cx="1546697" cy="1547100"/>
            <a:chOff x="5222775" y="1833299"/>
            <a:chExt cx="618294" cy="618294"/>
          </a:xfrm>
        </p:grpSpPr>
        <p:sp>
          <p:nvSpPr>
            <p:cNvPr id="8" name="Oval 7"/>
            <p:cNvSpPr/>
            <p:nvPr/>
          </p:nvSpPr>
          <p:spPr>
            <a:xfrm>
              <a:off x="5222775" y="1833299"/>
              <a:ext cx="618294" cy="6182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45709" rIns="91420" bIns="45709"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83586" y="1856521"/>
              <a:ext cx="436880" cy="438565"/>
            </a:xfrm>
            <a:prstGeom prst="rect">
              <a:avLst/>
            </a:prstGeom>
            <a:noFill/>
          </p:spPr>
          <p:txBody>
            <a:bodyPr wrap="square" lIns="91420" tIns="45709" rIns="91420" bIns="45709" rtlCol="0">
              <a:spAutoFit/>
            </a:bodyPr>
            <a:lstStyle/>
            <a:p>
              <a:pPr algn="ctr"/>
              <a:endParaRPr lang="en-US" sz="6400" dirty="0"/>
            </a:p>
          </p:txBody>
        </p:sp>
      </p:grpSp>
      <p:sp>
        <p:nvSpPr>
          <p:cNvPr id="10" name="Oval 9"/>
          <p:cNvSpPr/>
          <p:nvPr/>
        </p:nvSpPr>
        <p:spPr>
          <a:xfrm>
            <a:off x="3409865" y="10548873"/>
            <a:ext cx="1546697" cy="15471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743054" y="10522918"/>
            <a:ext cx="1546697" cy="15471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976123" y="10796950"/>
            <a:ext cx="0" cy="1044464"/>
          </a:xfrm>
          <a:prstGeom prst="line">
            <a:avLst/>
          </a:prstGeom>
          <a:ln w="196850" cmpd="sng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1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Referential Transparency</a:t>
            </a:r>
            <a:endParaRPr lang="en-US" sz="72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2708" y="2753246"/>
            <a:ext cx="669752" cy="669926"/>
            <a:chOff x="3616973" y="6548867"/>
            <a:chExt cx="669752" cy="669926"/>
          </a:xfrm>
        </p:grpSpPr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5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61538" y="2700426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 pure function must be safely replaced by its expression without changing the program behavior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1342708" y="4395033"/>
            <a:ext cx="669752" cy="669926"/>
            <a:chOff x="3616973" y="6548867"/>
            <a:chExt cx="669752" cy="669926"/>
          </a:xfrm>
        </p:grpSpPr>
        <p:sp>
          <p:nvSpPr>
            <p:cNvPr id="62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63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61538" y="4337897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This can be especially helpful when reasoning about recursive functions</a:t>
            </a:r>
            <a:endParaRPr lang="en-US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342708" y="6128275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6069173"/>
            <a:ext cx="218997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Helps providing the following benefits:</a:t>
            </a:r>
            <a:endParaRPr lang="en-US" sz="2400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902043" y="7470741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Correctness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4560018" y="7750572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24"/>
          <p:cNvSpPr txBox="1"/>
          <p:nvPr/>
        </p:nvSpPr>
        <p:spPr>
          <a:xfrm>
            <a:off x="4902043" y="8653774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Algorithm simplicity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60018" y="8933605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TextBox 26"/>
          <p:cNvSpPr txBox="1"/>
          <p:nvPr/>
        </p:nvSpPr>
        <p:spPr>
          <a:xfrm>
            <a:off x="4902043" y="9942259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Allows modify code without breaking it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560018" y="10222090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extBox 30"/>
          <p:cNvSpPr txBox="1"/>
          <p:nvPr/>
        </p:nvSpPr>
        <p:spPr>
          <a:xfrm>
            <a:off x="4902043" y="11184006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Lazy evaluation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560018" y="11463837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TextBox 32"/>
          <p:cNvSpPr txBox="1"/>
          <p:nvPr/>
        </p:nvSpPr>
        <p:spPr>
          <a:xfrm>
            <a:off x="4902043" y="12317803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 err="1"/>
              <a:t>Memoization</a:t>
            </a:r>
            <a:r>
              <a:rPr lang="en-US" dirty="0"/>
              <a:t> and common </a:t>
            </a:r>
            <a:r>
              <a:rPr lang="en-US" dirty="0" err="1"/>
              <a:t>subsexpression</a:t>
            </a:r>
            <a:r>
              <a:rPr lang="en-US" dirty="0"/>
              <a:t> elimination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560018" y="12597634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6424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Immutability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FP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42708" y="2700426"/>
            <a:ext cx="18297617" cy="775561"/>
            <a:chOff x="1342708" y="2700426"/>
            <a:chExt cx="18297617" cy="775561"/>
          </a:xfrm>
        </p:grpSpPr>
        <p:grpSp>
          <p:nvGrpSpPr>
            <p:cNvPr id="4" name="Group 3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54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9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 </a:t>
              </a:r>
              <a:r>
                <a:rPr lang="en-US" b="1" dirty="0"/>
                <a:t>mutable</a:t>
              </a:r>
              <a:r>
                <a:rPr lang="en-US" dirty="0"/>
                <a:t> object is any object which can be modified after it’s created</a:t>
              </a:r>
              <a:endParaRPr lang="en-US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342708" y="4395033"/>
            <a:ext cx="669752" cy="669926"/>
            <a:chOff x="3616973" y="6548867"/>
            <a:chExt cx="669752" cy="669926"/>
          </a:xfrm>
        </p:grpSpPr>
        <p:sp>
          <p:nvSpPr>
            <p:cNvPr id="62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63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61538" y="4113608"/>
            <a:ext cx="21671124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Immutability is a central concept of functional programming because without it, the data flow in your program is </a:t>
            </a:r>
            <a:r>
              <a:rPr lang="en-US" dirty="0" err="1"/>
              <a:t>lossy</a:t>
            </a:r>
            <a:r>
              <a:rPr lang="en-US" dirty="0"/>
              <a:t>, and strange bugs can creep into your software</a:t>
            </a:r>
            <a:endParaRPr lang="en-US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342708" y="6128275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6069173"/>
            <a:ext cx="218997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There are a handful of strategies to accomplish this using JavaScript:</a:t>
            </a:r>
            <a:endParaRPr lang="en-US" sz="2400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902043" y="7470741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ES6 spread operator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4560018" y="7750572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24"/>
          <p:cNvSpPr txBox="1"/>
          <p:nvPr/>
        </p:nvSpPr>
        <p:spPr>
          <a:xfrm>
            <a:off x="4902043" y="8653774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 err="1"/>
              <a:t>Object.assign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60018" y="8933605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TextBox 26"/>
          <p:cNvSpPr txBox="1"/>
          <p:nvPr/>
        </p:nvSpPr>
        <p:spPr>
          <a:xfrm>
            <a:off x="4902043" y="9942259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Built-in pure functions such as </a:t>
            </a:r>
            <a:r>
              <a:rPr lang="en-US" b="1" dirty="0"/>
              <a:t>map</a:t>
            </a:r>
            <a:r>
              <a:rPr lang="en-US" dirty="0"/>
              <a:t>, </a:t>
            </a:r>
            <a:r>
              <a:rPr lang="en-US" b="1" dirty="0"/>
              <a:t>filter</a:t>
            </a:r>
            <a:r>
              <a:rPr lang="en-US" dirty="0"/>
              <a:t>, and </a:t>
            </a:r>
            <a:r>
              <a:rPr lang="en-US" b="1" dirty="0"/>
              <a:t>reduce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560018" y="10222090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extBox 30"/>
          <p:cNvSpPr txBox="1"/>
          <p:nvPr/>
        </p:nvSpPr>
        <p:spPr>
          <a:xfrm>
            <a:off x="4902043" y="11184006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Third-party libraries like </a:t>
            </a:r>
            <a:r>
              <a:rPr lang="en-US" dirty="0" err="1"/>
              <a:t>Ramda</a:t>
            </a:r>
            <a:r>
              <a:rPr lang="en-US" dirty="0"/>
              <a:t>, </a:t>
            </a:r>
            <a:r>
              <a:rPr lang="en-US" dirty="0" err="1"/>
              <a:t>ImmutableJS</a:t>
            </a:r>
            <a:r>
              <a:rPr lang="en-US" dirty="0"/>
              <a:t>, …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560018" y="11463837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3161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Higher Order Functions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FP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2708" y="2753246"/>
            <a:ext cx="669752" cy="669926"/>
            <a:chOff x="3616973" y="6548867"/>
            <a:chExt cx="669752" cy="669926"/>
          </a:xfrm>
        </p:grpSpPr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5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61538" y="2700426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Function is a </a:t>
            </a:r>
            <a:r>
              <a:rPr lang="en-US" b="1" dirty="0"/>
              <a:t>first-class citizen</a:t>
            </a:r>
            <a:r>
              <a:rPr lang="en-US" dirty="0"/>
              <a:t>, a function is just another value, then can be passed as parameters</a:t>
            </a:r>
            <a:endParaRPr lang="en-US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342708" y="4395033"/>
            <a:ext cx="669752" cy="669926"/>
            <a:chOff x="3616973" y="6548867"/>
            <a:chExt cx="669752" cy="669926"/>
          </a:xfrm>
        </p:grpSpPr>
        <p:sp>
          <p:nvSpPr>
            <p:cNvPr id="62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63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61538" y="4320644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Higher-order Functions either take functions as parameters, return functions or both</a:t>
            </a:r>
            <a:endParaRPr lang="en-US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342708" y="6128275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6069173"/>
            <a:ext cx="218997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Are also known as operators</a:t>
            </a:r>
            <a:endParaRPr lang="en-US" sz="2400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9" name="Shape 96"/>
          <p:cNvSpPr txBox="1">
            <a:spLocks/>
          </p:cNvSpPr>
          <p:nvPr/>
        </p:nvSpPr>
        <p:spPr>
          <a:xfrm>
            <a:off x="1027194" y="7455243"/>
            <a:ext cx="22345428" cy="6447440"/>
          </a:xfrm>
          <a:prstGeom prst="rect">
            <a:avLst/>
          </a:prstGeom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w="44450"/>
          </a:sp3d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repeat </a:t>
            </a:r>
            <a:r>
              <a:rPr lang="en-US" sz="2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(times, funct, initial)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 times &gt; 0 ? repeat(times - 1, 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funct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, </a:t>
            </a:r>
            <a:r>
              <a:rPr lang="es-E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funct</a:t>
            </a: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(initial)) : funct(initial);</a:t>
            </a: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console.log(repeat(5, (_) =&gt; _ + `*`, ``));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//-&gt; result is “*****”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s-E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57168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Currying and Partial Function Application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FP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2708" y="2753246"/>
            <a:ext cx="669752" cy="669926"/>
            <a:chOff x="3616973" y="6548867"/>
            <a:chExt cx="669752" cy="669926"/>
          </a:xfrm>
        </p:grpSpPr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5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61538" y="2700426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 curried function is a function that is invoked with fewer arguments than it was expecting:</a:t>
            </a:r>
            <a:endParaRPr lang="en-US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342708" y="6658900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6599798"/>
            <a:ext cx="218997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Are also known as operators</a:t>
            </a:r>
            <a:endParaRPr lang="en-US" sz="2400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9" name="Shape 96"/>
          <p:cNvSpPr txBox="1">
            <a:spLocks/>
          </p:cNvSpPr>
          <p:nvPr/>
        </p:nvSpPr>
        <p:spPr>
          <a:xfrm>
            <a:off x="12988548" y="7375359"/>
            <a:ext cx="22345428" cy="644744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44450"/>
          </a:sp3d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add </a:t>
            </a:r>
            <a:r>
              <a:rPr lang="en-US" sz="2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(x: number)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 (y: number)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=&gt; 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x + y</a:t>
            </a: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;</a:t>
            </a: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//We can do: 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add(1)(3); </a:t>
            </a: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// =&gt; 4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// and: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s-E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</a:rPr>
              <a:t>var</a:t>
            </a: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 add10To = add(10);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add10To(5); </a:t>
            </a: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// =&gt; 15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s-E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03743" y="3573082"/>
            <a:ext cx="22289238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When a curried function is </a:t>
            </a:r>
            <a:r>
              <a:rPr lang="en-US" i="1" dirty="0"/>
              <a:t>partially applied</a:t>
            </a:r>
            <a:r>
              <a:rPr lang="en-US" dirty="0"/>
              <a:t> returns a new curried function that expects the remaining arguments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128033" y="4146254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/>
          <p:cNvSpPr txBox="1"/>
          <p:nvPr/>
        </p:nvSpPr>
        <p:spPr>
          <a:xfrm>
            <a:off x="3503743" y="4999735"/>
            <a:ext cx="22289238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When all arguments are supplied, the function is invoked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128033" y="5314114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1503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3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895745" y="4149575"/>
            <a:ext cx="14608450" cy="5416849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Reactive </a:t>
            </a:r>
          </a:p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72528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0" y="483017"/>
            <a:ext cx="22696543" cy="132342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000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Reactive </a:t>
            </a:r>
            <a:r>
              <a:rPr lang="es-ES" sz="8000" b="1" dirty="0" err="1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manifesto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276" y="1992348"/>
            <a:ext cx="17231989" cy="603119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111280" y="8209456"/>
            <a:ext cx="22989924" cy="3139109"/>
          </a:xfrm>
          <a:prstGeom prst="rect">
            <a:avLst/>
          </a:prstGeom>
        </p:spPr>
        <p:txBody>
          <a:bodyPr vert="horz" lIns="243785" tIns="121892" rIns="243785" bIns="121892" numCol="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Responsive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 The 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hlinkClick r:id="rId4"/>
              </a:rPr>
              <a:t>system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 responds in a timely manner if at all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possible</a:t>
            </a:r>
          </a:p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Resilient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 The system stays responsive in the face of 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hlinkClick r:id="rId5"/>
              </a:rPr>
              <a:t>failure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Elastic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 The system stays responsive under varying workload. Reactive Systems can react to changes in the input rate by increasing or decreasing the 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hlinkClick r:id="rId6"/>
              </a:rPr>
              <a:t>resources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 allocated to service these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inputs</a:t>
            </a:r>
          </a:p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Message Driven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 Reactive Systems rely on 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hlinkClick r:id="rId7"/>
              </a:rPr>
              <a:t>asynchronous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 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hlinkClick r:id="rId8"/>
              </a:rPr>
              <a:t>message-passing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 to establish a boundary between components that ensures loose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coupling and isolation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938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0" y="483017"/>
            <a:ext cx="22696543" cy="132342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Limitations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before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Reactive </a:t>
            </a:r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(1)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387726" y="2083117"/>
            <a:ext cx="22989924" cy="3139109"/>
          </a:xfrm>
          <a:prstGeom prst="rect">
            <a:avLst/>
          </a:prstGeom>
        </p:spPr>
        <p:txBody>
          <a:bodyPr vert="horz" lIns="243785" tIns="121892" rIns="243785" bIns="121892" numCol="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Frontend programs </a:t>
            </a:r>
            <a:r>
              <a:rPr lang="es-ES" sz="40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fire</a:t>
            </a:r>
            <a:r>
              <a:rPr lang="es-E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40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thousands</a:t>
            </a:r>
            <a:r>
              <a:rPr lang="es-E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of </a:t>
            </a:r>
            <a:r>
              <a:rPr lang="es-ES" sz="40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events</a:t>
            </a: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which need to be prepared to handle them effectively </a:t>
            </a:r>
          </a:p>
          <a:p>
            <a:pPr>
              <a:lnSpc>
                <a:spcPct val="200000"/>
              </a:lnSpc>
            </a:pP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This creates two important challenges: scalability and latency</a:t>
            </a:r>
          </a:p>
          <a:p>
            <a:pPr>
              <a:lnSpc>
                <a:spcPct val="200000"/>
              </a:lnSpc>
            </a:pP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 events we can get the known 6 plagues of listeners: 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Unpredictable order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Missed first event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Messy state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Threading issues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Leaking callbacks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Accidental recursion</a:t>
            </a:r>
          </a:p>
        </p:txBody>
      </p:sp>
    </p:spTree>
    <p:extLst>
      <p:ext uri="{BB962C8B-B14F-4D97-AF65-F5344CB8AC3E}">
        <p14:creationId xmlns:p14="http://schemas.microsoft.com/office/powerpoint/2010/main" val="1304328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0" y="483017"/>
            <a:ext cx="22696543" cy="132342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Limitations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before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Reactive </a:t>
            </a:r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(2)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813685" y="1959773"/>
            <a:ext cx="22989924" cy="3139109"/>
          </a:xfrm>
          <a:prstGeom prst="rect">
            <a:avLst/>
          </a:prstGeom>
        </p:spPr>
        <p:txBody>
          <a:bodyPr vert="horz" lIns="243785" tIns="121892" rIns="243785" bIns="121892" numCol="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s-ES" sz="4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Main</a:t>
            </a:r>
            <a:r>
              <a:rPr lang="es-ES" sz="4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4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problem</a:t>
            </a:r>
            <a:r>
              <a:rPr lang="es-ES" sz="4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in </a:t>
            </a:r>
            <a:r>
              <a:rPr lang="es-ES" sz="4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frontend</a:t>
            </a:r>
            <a:r>
              <a:rPr lang="es-ES" sz="4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4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development</a:t>
            </a:r>
            <a:r>
              <a:rPr lang="es-ES" sz="4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s-ES" sz="6000" b="1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Blocking</a:t>
            </a:r>
            <a:r>
              <a:rPr lang="es-ES" sz="6000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6000" b="1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code</a:t>
            </a:r>
            <a:endParaRPr lang="en-US" sz="6000" b="1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200000"/>
              </a:lnSpc>
            </a:pPr>
            <a:r>
              <a:rPr lang="en-US" sz="4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Non-blocking code with callback functions</a:t>
            </a:r>
          </a:p>
          <a:p>
            <a:pPr>
              <a:lnSpc>
                <a:spcPct val="200000"/>
              </a:lnSpc>
            </a:pPr>
            <a:r>
              <a:rPr lang="en-US" sz="48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Callbacks cannot solve the temporal dependency</a:t>
            </a:r>
          </a:p>
          <a:p>
            <a:pPr lvl="2">
              <a:lnSpc>
                <a:spcPct val="200000"/>
              </a:lnSpc>
            </a:pPr>
            <a:r>
              <a:rPr 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Callback Hell</a:t>
            </a:r>
          </a:p>
          <a:p>
            <a:pPr lvl="2">
              <a:lnSpc>
                <a:spcPct val="200000"/>
              </a:lnSpc>
            </a:pPr>
            <a:r>
              <a:rPr 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Alternatives?</a:t>
            </a:r>
          </a:p>
          <a:p>
            <a:pPr lvl="3">
              <a:lnSpc>
                <a:spcPct val="200000"/>
              </a:lnSpc>
            </a:pPr>
            <a:r>
              <a:rPr 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emitters</a:t>
            </a:r>
          </a:p>
          <a:p>
            <a:pPr lvl="3">
              <a:lnSpc>
                <a:spcPct val="200000"/>
              </a:lnSpc>
            </a:pPr>
            <a:r>
              <a:rPr 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Promises</a:t>
            </a:r>
          </a:p>
        </p:txBody>
      </p:sp>
    </p:spTree>
    <p:extLst>
      <p:ext uri="{BB962C8B-B14F-4D97-AF65-F5344CB8AC3E}">
        <p14:creationId xmlns:p14="http://schemas.microsoft.com/office/powerpoint/2010/main" val="3137701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Callback Hell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RP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2" y="2477040"/>
            <a:ext cx="7523241" cy="3078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33450" y="3176775"/>
            <a:ext cx="6251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b="1" dirty="0">
                <a:solidFill>
                  <a:schemeClr val="accent1">
                    <a:lumMod val="75000"/>
                  </a:schemeClr>
                </a:solidFill>
              </a:rPr>
              <a:t>So </a:t>
            </a:r>
            <a:r>
              <a:rPr lang="es-ES" sz="6000" b="1" dirty="0" err="1">
                <a:solidFill>
                  <a:schemeClr val="accent1">
                    <a:lumMod val="75000"/>
                  </a:schemeClr>
                </a:solidFill>
              </a:rPr>
              <a:t>far</a:t>
            </a:r>
            <a:r>
              <a:rPr lang="es-ES" sz="6000" b="1" dirty="0">
                <a:solidFill>
                  <a:schemeClr val="accent1">
                    <a:lumMod val="75000"/>
                  </a:schemeClr>
                </a:solidFill>
              </a:rPr>
              <a:t>, so </a:t>
            </a:r>
            <a:r>
              <a:rPr lang="es-ES" sz="6000" b="1" dirty="0" err="1">
                <a:solidFill>
                  <a:schemeClr val="accent1">
                    <a:lumMod val="75000"/>
                  </a:schemeClr>
                </a:solidFill>
              </a:rPr>
              <a:t>good</a:t>
            </a:r>
            <a:r>
              <a:rPr lang="es-ES" sz="6000" b="1" dirty="0">
                <a:solidFill>
                  <a:schemeClr val="accent1">
                    <a:lumMod val="75000"/>
                  </a:schemeClr>
                </a:solidFill>
              </a:rPr>
              <a:t>!!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438527" y="5954481"/>
            <a:ext cx="11573427" cy="7633526"/>
            <a:chOff x="6438527" y="5954481"/>
            <a:chExt cx="11573427" cy="7633526"/>
          </a:xfrm>
        </p:grpSpPr>
        <p:sp>
          <p:nvSpPr>
            <p:cNvPr id="6" name="TextBox 5"/>
            <p:cNvSpPr txBox="1"/>
            <p:nvPr/>
          </p:nvSpPr>
          <p:spPr>
            <a:xfrm>
              <a:off x="8501800" y="5954481"/>
              <a:ext cx="59298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200" b="1" dirty="0" err="1">
                  <a:solidFill>
                    <a:schemeClr val="accent4">
                      <a:lumMod val="75000"/>
                    </a:schemeClr>
                  </a:solidFill>
                </a:rPr>
                <a:t>Callback</a:t>
              </a:r>
              <a:r>
                <a:rPr lang="es-ES" sz="7200" b="1" dirty="0">
                  <a:solidFill>
                    <a:schemeClr val="accent4">
                      <a:lumMod val="75000"/>
                    </a:schemeClr>
                  </a:solidFill>
                </a:rPr>
                <a:t> </a:t>
              </a:r>
              <a:r>
                <a:rPr lang="es-ES" sz="7200" b="1" dirty="0" err="1">
                  <a:solidFill>
                    <a:schemeClr val="accent4">
                      <a:lumMod val="75000"/>
                    </a:schemeClr>
                  </a:solidFill>
                </a:rPr>
                <a:t>Hell</a:t>
              </a:r>
              <a:endParaRPr lang="es-ES" sz="72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pic>
          <p:nvPicPr>
            <p:cNvPr id="1026" name="Picture 2" descr="Resultado de imagen para callback hell examp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8527" y="7317455"/>
              <a:ext cx="11573427" cy="6270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0476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Event Emitters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FP</a:t>
            </a:r>
          </a:p>
        </p:txBody>
      </p:sp>
      <p:sp>
        <p:nvSpPr>
          <p:cNvPr id="29" name="Shape 96"/>
          <p:cNvSpPr txBox="1">
            <a:spLocks/>
          </p:cNvSpPr>
          <p:nvPr/>
        </p:nvSpPr>
        <p:spPr>
          <a:xfrm>
            <a:off x="1356529" y="1459671"/>
            <a:ext cx="22345428" cy="644744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44450"/>
          </a:sp3d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element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.addEventListener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s-ES" sz="4000" dirty="0">
                <a:solidFill>
                  <a:srgbClr val="00B050"/>
                </a:solidFill>
                <a:latin typeface="Consolas"/>
                <a:ea typeface="Consolas"/>
                <a:cs typeface="Consolas"/>
              </a:rPr>
              <a:t>‘</a:t>
            </a:r>
            <a:r>
              <a:rPr lang="es-ES" sz="4000" dirty="0" err="1">
                <a:solidFill>
                  <a:srgbClr val="00B050"/>
                </a:solidFill>
                <a:latin typeface="Consolas"/>
                <a:ea typeface="Consolas"/>
                <a:cs typeface="Consolas"/>
              </a:rPr>
              <a:t>keyup</a:t>
            </a:r>
            <a:r>
              <a:rPr lang="es-ES" sz="4000" dirty="0">
                <a:solidFill>
                  <a:srgbClr val="00B050"/>
                </a:solidFill>
                <a:latin typeface="Consolas"/>
                <a:ea typeface="Consolas"/>
                <a:cs typeface="Consolas"/>
              </a:rPr>
              <a:t>’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, 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keyupHandler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);</a:t>
            </a:r>
          </a:p>
          <a:p>
            <a:pPr marL="0" indent="0">
              <a:buNone/>
            </a:pPr>
            <a:endParaRPr lang="es-ES" sz="4000" dirty="0">
              <a:solidFill>
                <a:srgbClr val="3B3B3B"/>
              </a:solidFill>
              <a:latin typeface="Consolas"/>
              <a:ea typeface="Consolas"/>
              <a:cs typeface="Consolas"/>
            </a:endParaRPr>
          </a:p>
          <a:p>
            <a:pPr marL="0" indent="0">
              <a:buNone/>
            </a:pPr>
            <a:r>
              <a:rPr lang="es-ES" sz="4000" dirty="0" err="1">
                <a:solidFill>
                  <a:srgbClr val="0070C0"/>
                </a:solidFill>
                <a:latin typeface="Consolas"/>
                <a:ea typeface="Consolas"/>
                <a:cs typeface="Consolas"/>
              </a:rPr>
              <a:t>function</a:t>
            </a:r>
            <a:r>
              <a:rPr lang="es-ES" sz="4000" dirty="0">
                <a:solidFill>
                  <a:srgbClr val="0070C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keyupHandler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(e: 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KeyboardEvent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40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//do </a:t>
            </a:r>
            <a:r>
              <a:rPr lang="es-ES" sz="4000" dirty="0" err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some</a:t>
            </a:r>
            <a:r>
              <a:rPr lang="es-ES" sz="40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4000" dirty="0" err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stuff</a:t>
            </a:r>
            <a:endParaRPr lang="es-ES" sz="4000" dirty="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s-E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577541" y="7683238"/>
            <a:ext cx="22604705" cy="5568842"/>
            <a:chOff x="-577541" y="7683238"/>
            <a:chExt cx="22604705" cy="5568842"/>
          </a:xfrm>
        </p:grpSpPr>
        <p:sp>
          <p:nvSpPr>
            <p:cNvPr id="22" name="TextBox 21"/>
            <p:cNvSpPr txBox="1"/>
            <p:nvPr/>
          </p:nvSpPr>
          <p:spPr>
            <a:xfrm>
              <a:off x="-577541" y="8245292"/>
              <a:ext cx="16138618" cy="2717824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lvl="3">
                <a:lnSpc>
                  <a:spcPct val="200000"/>
                </a:lnSpc>
              </a:pPr>
              <a:r>
                <a:rPr lang="en-US" sz="9600" dirty="0">
                  <a:solidFill>
                    <a:schemeClr val="accent4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Memory leaks </a:t>
              </a:r>
            </a:p>
          </p:txBody>
        </p:sp>
        <p:pic>
          <p:nvPicPr>
            <p:cNvPr id="1026" name="Picture 2" descr="Image result for memory lea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8627" y="7683238"/>
              <a:ext cx="10028537" cy="5568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61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615564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259688" y="3973155"/>
            <a:ext cx="17888195" cy="5632293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s-ES" sz="1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</a:p>
          <a:p>
            <a:pPr algn="ctr"/>
            <a:r>
              <a:rPr lang="es-ES" sz="1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es-ES" sz="1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</a:p>
          <a:p>
            <a:pPr algn="ctr"/>
            <a:r>
              <a:rPr lang="es-ES" sz="1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Reactive </a:t>
            </a:r>
            <a:r>
              <a:rPr lang="es-ES" sz="1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es-ES" sz="1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id-ID" sz="1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396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Promises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FP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45534" y="8820345"/>
            <a:ext cx="16138618" cy="3807096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lvl="4">
              <a:lnSpc>
                <a:spcPct val="150000"/>
              </a:lnSpc>
            </a:pPr>
            <a:r>
              <a:rPr lang="en-US" sz="5400" dirty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Cannot handle more than one result</a:t>
            </a:r>
          </a:p>
          <a:p>
            <a:pPr lvl="4">
              <a:lnSpc>
                <a:spcPct val="150000"/>
              </a:lnSpc>
            </a:pPr>
            <a:r>
              <a:rPr lang="en-US" sz="5400" dirty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Cannot retry from failure</a:t>
            </a:r>
          </a:p>
          <a:p>
            <a:pPr lvl="4">
              <a:lnSpc>
                <a:spcPct val="150000"/>
              </a:lnSpc>
            </a:pPr>
            <a:r>
              <a:rPr lang="en-US" sz="5400" dirty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Cannot be cancelled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1" y="2585413"/>
            <a:ext cx="16059766" cy="506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9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Reactive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27817" y="2157371"/>
            <a:ext cx="19032183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4800" b="1" dirty="0">
                <a:solidFill>
                  <a:srgbClr val="1EA185"/>
                </a:solidFill>
                <a:latin typeface="Arial" charset="0"/>
                <a:ea typeface="Arial" charset="0"/>
                <a:cs typeface="Arial" charset="0"/>
              </a:rPr>
              <a:t>Resolve all problems described above and more: </a:t>
            </a:r>
            <a:endParaRPr lang="en-US" b="1" dirty="0">
              <a:solidFill>
                <a:srgbClr val="1EA185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88000" y="3117704"/>
            <a:ext cx="20999874" cy="714005"/>
            <a:chOff x="3377776" y="3306566"/>
            <a:chExt cx="20999874" cy="714005"/>
          </a:xfrm>
        </p:grpSpPr>
        <p:sp>
          <p:nvSpPr>
            <p:cNvPr id="24" name="Oval 23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Focuses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on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propagating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changes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without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having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to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explecity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how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the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propagation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happens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088000" y="4133163"/>
            <a:ext cx="20999874" cy="714005"/>
            <a:chOff x="3377776" y="3306566"/>
            <a:chExt cx="20999874" cy="714005"/>
          </a:xfrm>
        </p:grpSpPr>
        <p:sp>
          <p:nvSpPr>
            <p:cNvPr id="27" name="Oval 26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Event-based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088000" y="5204277"/>
            <a:ext cx="20999874" cy="714005"/>
            <a:chOff x="3377776" y="3306566"/>
            <a:chExt cx="20999874" cy="714005"/>
          </a:xfrm>
        </p:grpSpPr>
        <p:sp>
          <p:nvSpPr>
            <p:cNvPr id="30" name="Oval 29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Acts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in 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response to input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088000" y="6356182"/>
            <a:ext cx="20999874" cy="714005"/>
            <a:chOff x="3377776" y="3306566"/>
            <a:chExt cx="20999874" cy="714005"/>
          </a:xfrm>
        </p:grpSpPr>
        <p:sp>
          <p:nvSpPr>
            <p:cNvPr id="33" name="Oval 32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All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is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viewed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as a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flow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 of data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,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instead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of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the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traditional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flow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control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088000" y="7483345"/>
            <a:ext cx="20999874" cy="714005"/>
            <a:chOff x="3377776" y="3306566"/>
            <a:chExt cx="20999874" cy="714005"/>
          </a:xfrm>
        </p:grpSpPr>
        <p:sp>
          <p:nvSpPr>
            <p:cNvPr id="36" name="Oval 35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Everything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is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a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stream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88000" y="8527684"/>
            <a:ext cx="20999874" cy="714005"/>
            <a:chOff x="3377776" y="3306566"/>
            <a:chExt cx="20999874" cy="714005"/>
          </a:xfrm>
        </p:grpSpPr>
        <p:sp>
          <p:nvSpPr>
            <p:cNvPr id="47" name="Oval 46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Abstracts out the notion of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latency</a:t>
              </a: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away</a:t>
              </a:r>
              <a:endParaRPr lang="en-US" sz="20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088000" y="9517316"/>
            <a:ext cx="20999874" cy="714005"/>
            <a:chOff x="3377776" y="3306566"/>
            <a:chExt cx="20999874" cy="714005"/>
          </a:xfrm>
        </p:grpSpPr>
        <p:sp>
          <p:nvSpPr>
            <p:cNvPr id="54" name="Oval 53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Allow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us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to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model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our solutions using a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linear sequence of steps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088000" y="10660483"/>
            <a:ext cx="20999874" cy="714005"/>
            <a:chOff x="3377776" y="3306566"/>
            <a:chExt cx="20999874" cy="714005"/>
          </a:xfrm>
        </p:grpSpPr>
        <p:sp>
          <p:nvSpPr>
            <p:cNvPr id="57" name="Oval 56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Powerful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composition</a:t>
              </a: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 and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aggregation</a:t>
              </a: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of</a:t>
              </a: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streams</a:t>
              </a:r>
              <a:endParaRPr lang="en-US" sz="20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088000" y="11803650"/>
            <a:ext cx="20999874" cy="714005"/>
            <a:chOff x="3377776" y="3306566"/>
            <a:chExt cx="20999874" cy="714005"/>
          </a:xfrm>
        </p:grpSpPr>
        <p:sp>
          <p:nvSpPr>
            <p:cNvPr id="60" name="Oval 59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Good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fit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for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concurrent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and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event-driven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systems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088000" y="12899074"/>
            <a:ext cx="20999874" cy="714005"/>
            <a:chOff x="3377776" y="3306566"/>
            <a:chExt cx="20999874" cy="714005"/>
          </a:xfrm>
        </p:grpSpPr>
        <p:sp>
          <p:nvSpPr>
            <p:cNvPr id="63" name="Oval 62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Easy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 to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6278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Push vs Pull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RP</a:t>
            </a:r>
          </a:p>
        </p:txBody>
      </p:sp>
      <p:sp>
        <p:nvSpPr>
          <p:cNvPr id="2" name="Rectangle 1"/>
          <p:cNvSpPr/>
          <p:nvPr/>
        </p:nvSpPr>
        <p:spPr>
          <a:xfrm>
            <a:off x="9955438" y="3340691"/>
            <a:ext cx="5394565" cy="212209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Data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10231021" y="3874070"/>
            <a:ext cx="1175074" cy="117538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2053300" y="3890594"/>
            <a:ext cx="1175074" cy="117538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13875579" y="3889865"/>
            <a:ext cx="1175074" cy="117538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sp>
        <p:nvSpPr>
          <p:cNvPr id="3" name="Arrow: Down 2"/>
          <p:cNvSpPr/>
          <p:nvPr/>
        </p:nvSpPr>
        <p:spPr>
          <a:xfrm rot="10800000">
            <a:off x="12086812" y="10198616"/>
            <a:ext cx="1277457" cy="1632465"/>
          </a:xfrm>
          <a:prstGeom prst="downArrow">
            <a:avLst>
              <a:gd name="adj1" fmla="val 38567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3" name="Group 32"/>
          <p:cNvGrpSpPr/>
          <p:nvPr/>
        </p:nvGrpSpPr>
        <p:grpSpPr>
          <a:xfrm>
            <a:off x="8963495" y="9345128"/>
            <a:ext cx="7262867" cy="4180859"/>
            <a:chOff x="5898415" y="1976415"/>
            <a:chExt cx="5654530" cy="3255020"/>
          </a:xfrm>
        </p:grpSpPr>
        <p:sp>
          <p:nvSpPr>
            <p:cNvPr id="34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Freeform 48"/>
            <p:cNvSpPr>
              <a:spLocks/>
            </p:cNvSpPr>
            <p:nvPr/>
          </p:nvSpPr>
          <p:spPr bwMode="auto">
            <a:xfrm>
              <a:off x="6471923" y="1992528"/>
              <a:ext cx="4552623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2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charset="0"/>
              </a:endParaRPr>
            </a:p>
          </p:txBody>
        </p:sp>
        <p:sp>
          <p:nvSpPr>
            <p:cNvPr id="43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charset="0"/>
              </a:endParaRPr>
            </a:p>
          </p:txBody>
        </p:sp>
        <p:sp>
          <p:nvSpPr>
            <p:cNvPr id="47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sp>
        <p:nvSpPr>
          <p:cNvPr id="30" name="Arrow: Down 29"/>
          <p:cNvSpPr/>
          <p:nvPr/>
        </p:nvSpPr>
        <p:spPr>
          <a:xfrm>
            <a:off x="11844471" y="3460373"/>
            <a:ext cx="1478462" cy="1882734"/>
          </a:xfrm>
          <a:prstGeom prst="downArrow">
            <a:avLst>
              <a:gd name="adj1" fmla="val 31102"/>
              <a:gd name="adj2" fmla="val 50000"/>
            </a:avLst>
          </a:prstGeom>
          <a:solidFill>
            <a:srgbClr val="309583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Oval 47"/>
          <p:cNvSpPr/>
          <p:nvPr/>
        </p:nvSpPr>
        <p:spPr>
          <a:xfrm rot="16200000" flipH="1">
            <a:off x="9994031" y="10451512"/>
            <a:ext cx="441758" cy="442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16200000" flipH="1">
            <a:off x="9993047" y="11143487"/>
            <a:ext cx="441756" cy="4420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16200000" flipH="1">
            <a:off x="9994030" y="9763048"/>
            <a:ext cx="441758" cy="442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294302" y="9879864"/>
            <a:ext cx="4887072" cy="2033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0294302" y="10579467"/>
            <a:ext cx="4887072" cy="203335"/>
          </a:xfrm>
          <a:prstGeom prst="rect">
            <a:avLst/>
          </a:prstGeom>
          <a:solidFill>
            <a:srgbClr val="9BB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294302" y="11261894"/>
            <a:ext cx="4887072" cy="203335"/>
          </a:xfrm>
          <a:prstGeom prst="rect">
            <a:avLst/>
          </a:prstGeom>
          <a:solidFill>
            <a:srgbClr val="F2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11602570" y="12425385"/>
            <a:ext cx="1930913" cy="54144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err="1"/>
              <a:t>update</a:t>
            </a:r>
            <a:r>
              <a:rPr lang="es-ES" sz="2800" dirty="0"/>
              <a:t> </a:t>
            </a:r>
            <a:endParaRPr lang="es-ES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13165056" y="12540802"/>
            <a:ext cx="315757" cy="315757"/>
            <a:chOff x="2647638" y="11476598"/>
            <a:chExt cx="156334" cy="156334"/>
          </a:xfrm>
        </p:grpSpPr>
        <p:sp>
          <p:nvSpPr>
            <p:cNvPr id="7" name="Oval 6"/>
            <p:cNvSpPr/>
            <p:nvPr/>
          </p:nvSpPr>
          <p:spPr>
            <a:xfrm>
              <a:off x="2647638" y="11476598"/>
              <a:ext cx="156334" cy="1563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4" name="Oval 63"/>
            <p:cNvSpPr/>
            <p:nvPr/>
          </p:nvSpPr>
          <p:spPr>
            <a:xfrm>
              <a:off x="2673551" y="11502511"/>
              <a:ext cx="104507" cy="104507"/>
            </a:xfrm>
            <a:prstGeom prst="ellipse">
              <a:avLst/>
            </a:prstGeom>
            <a:solidFill>
              <a:srgbClr val="333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5" name="Oval 64"/>
          <p:cNvSpPr/>
          <p:nvPr/>
        </p:nvSpPr>
        <p:spPr>
          <a:xfrm rot="16200000" flipH="1">
            <a:off x="9993046" y="11829738"/>
            <a:ext cx="441756" cy="44206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0294301" y="11948145"/>
            <a:ext cx="4887072" cy="2033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4617" y="6543513"/>
            <a:ext cx="20665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b="1" dirty="0" err="1">
                <a:solidFill>
                  <a:srgbClr val="1E2731"/>
                </a:solidFill>
              </a:rPr>
              <a:t>Pull</a:t>
            </a:r>
            <a:endParaRPr lang="es-ES" sz="8000" b="1" dirty="0">
              <a:solidFill>
                <a:srgbClr val="1E273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235792" y="9920557"/>
            <a:ext cx="2810090" cy="2810090"/>
            <a:chOff x="28144000" y="10283373"/>
            <a:chExt cx="7894459" cy="7894459"/>
          </a:xfrm>
        </p:grpSpPr>
        <p:sp>
          <p:nvSpPr>
            <p:cNvPr id="10" name="Oval 9"/>
            <p:cNvSpPr/>
            <p:nvPr/>
          </p:nvSpPr>
          <p:spPr>
            <a:xfrm>
              <a:off x="28144000" y="10283373"/>
              <a:ext cx="7894459" cy="78944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144000" y="10283373"/>
              <a:ext cx="7842896" cy="7842894"/>
              <a:chOff x="15986045" y="3460373"/>
              <a:chExt cx="7842896" cy="7842894"/>
            </a:xfrm>
          </p:grpSpPr>
          <p:sp>
            <p:nvSpPr>
              <p:cNvPr id="67" name="Freeform 32"/>
              <p:cNvSpPr>
                <a:spLocks noChangeArrowheads="1"/>
              </p:cNvSpPr>
              <p:nvPr/>
            </p:nvSpPr>
            <p:spPr bwMode="auto">
              <a:xfrm>
                <a:off x="15986045" y="6149673"/>
                <a:ext cx="3340196" cy="5041096"/>
              </a:xfrm>
              <a:custGeom>
                <a:avLst/>
                <a:gdLst>
                  <a:gd name="T0" fmla="*/ 4082 w 5501"/>
                  <a:gd name="T1" fmla="*/ 6456 h 8297"/>
                  <a:gd name="T2" fmla="*/ 4082 w 5501"/>
                  <a:gd name="T3" fmla="*/ 6456 h 8297"/>
                  <a:gd name="T4" fmla="*/ 5500 w 5501"/>
                  <a:gd name="T5" fmla="*/ 4237 h 8297"/>
                  <a:gd name="T6" fmla="*/ 4254 w 5501"/>
                  <a:gd name="T7" fmla="*/ 3014 h 8297"/>
                  <a:gd name="T8" fmla="*/ 4043 w 5501"/>
                  <a:gd name="T9" fmla="*/ 2024 h 8297"/>
                  <a:gd name="T10" fmla="*/ 4043 w 5501"/>
                  <a:gd name="T11" fmla="*/ 2024 h 8297"/>
                  <a:gd name="T12" fmla="*/ 2024 w 5501"/>
                  <a:gd name="T13" fmla="*/ 0 h 8297"/>
                  <a:gd name="T14" fmla="*/ 0 w 5501"/>
                  <a:gd name="T15" fmla="*/ 2024 h 8297"/>
                  <a:gd name="T16" fmla="*/ 0 w 5501"/>
                  <a:gd name="T17" fmla="*/ 2024 h 8297"/>
                  <a:gd name="T18" fmla="*/ 212 w 5501"/>
                  <a:gd name="T19" fmla="*/ 3665 h 8297"/>
                  <a:gd name="T20" fmla="*/ 3396 w 5501"/>
                  <a:gd name="T21" fmla="*/ 7713 h 8297"/>
                  <a:gd name="T22" fmla="*/ 4917 w 5501"/>
                  <a:gd name="T23" fmla="*/ 8296 h 8297"/>
                  <a:gd name="T24" fmla="*/ 4082 w 5501"/>
                  <a:gd name="T25" fmla="*/ 6456 h 8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01" h="8297">
                    <a:moveTo>
                      <a:pt x="4082" y="6456"/>
                    </a:moveTo>
                    <a:lnTo>
                      <a:pt x="4082" y="6456"/>
                    </a:lnTo>
                    <a:cubicBezTo>
                      <a:pt x="4082" y="5478"/>
                      <a:pt x="4665" y="4626"/>
                      <a:pt x="5500" y="4237"/>
                    </a:cubicBezTo>
                    <a:cubicBezTo>
                      <a:pt x="4945" y="4003"/>
                      <a:pt x="4500" y="3563"/>
                      <a:pt x="4254" y="3014"/>
                    </a:cubicBezTo>
                    <a:cubicBezTo>
                      <a:pt x="4117" y="2710"/>
                      <a:pt x="4043" y="2379"/>
                      <a:pt x="4043" y="2024"/>
                    </a:cubicBezTo>
                    <a:lnTo>
                      <a:pt x="4043" y="2024"/>
                    </a:lnTo>
                    <a:cubicBezTo>
                      <a:pt x="4043" y="909"/>
                      <a:pt x="3139" y="0"/>
                      <a:pt x="2024" y="0"/>
                    </a:cubicBezTo>
                    <a:cubicBezTo>
                      <a:pt x="904" y="0"/>
                      <a:pt x="0" y="909"/>
                      <a:pt x="0" y="2024"/>
                    </a:cubicBezTo>
                    <a:lnTo>
                      <a:pt x="0" y="2024"/>
                    </a:lnTo>
                    <a:cubicBezTo>
                      <a:pt x="0" y="2590"/>
                      <a:pt x="74" y="3139"/>
                      <a:pt x="212" y="3665"/>
                    </a:cubicBezTo>
                    <a:cubicBezTo>
                      <a:pt x="669" y="5415"/>
                      <a:pt x="1841" y="6873"/>
                      <a:pt x="3396" y="7713"/>
                    </a:cubicBezTo>
                    <a:cubicBezTo>
                      <a:pt x="3871" y="7965"/>
                      <a:pt x="4379" y="8165"/>
                      <a:pt x="4917" y="8296"/>
                    </a:cubicBezTo>
                    <a:cubicBezTo>
                      <a:pt x="4402" y="7845"/>
                      <a:pt x="4082" y="7187"/>
                      <a:pt x="4082" y="645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600"/>
              </a:p>
            </p:txBody>
          </p:sp>
          <p:sp>
            <p:nvSpPr>
              <p:cNvPr id="68" name="Freeform 33"/>
              <p:cNvSpPr>
                <a:spLocks noChangeArrowheads="1"/>
              </p:cNvSpPr>
              <p:nvPr/>
            </p:nvSpPr>
            <p:spPr bwMode="auto">
              <a:xfrm>
                <a:off x="20515533" y="3591622"/>
                <a:ext cx="3313408" cy="4960738"/>
              </a:xfrm>
              <a:custGeom>
                <a:avLst/>
                <a:gdLst>
                  <a:gd name="T0" fmla="*/ 5449 w 5456"/>
                  <a:gd name="T1" fmla="*/ 6021 h 8166"/>
                  <a:gd name="T2" fmla="*/ 5449 w 5456"/>
                  <a:gd name="T3" fmla="*/ 6021 h 8166"/>
                  <a:gd name="T4" fmla="*/ 5209 w 5456"/>
                  <a:gd name="T5" fmla="*/ 4466 h 8166"/>
                  <a:gd name="T6" fmla="*/ 2281 w 5456"/>
                  <a:gd name="T7" fmla="*/ 681 h 8166"/>
                  <a:gd name="T8" fmla="*/ 675 w 5456"/>
                  <a:gd name="T9" fmla="*/ 0 h 8166"/>
                  <a:gd name="T10" fmla="*/ 1469 w 5456"/>
                  <a:gd name="T11" fmla="*/ 1807 h 8166"/>
                  <a:gd name="T12" fmla="*/ 0 w 5456"/>
                  <a:gd name="T13" fmla="*/ 4042 h 8166"/>
                  <a:gd name="T14" fmla="*/ 114 w 5456"/>
                  <a:gd name="T15" fmla="*/ 4100 h 8166"/>
                  <a:gd name="T16" fmla="*/ 1177 w 5456"/>
                  <a:gd name="T17" fmla="*/ 5204 h 8166"/>
                  <a:gd name="T18" fmla="*/ 1406 w 5456"/>
                  <a:gd name="T19" fmla="*/ 6141 h 8166"/>
                  <a:gd name="T20" fmla="*/ 1412 w 5456"/>
                  <a:gd name="T21" fmla="*/ 6141 h 8166"/>
                  <a:gd name="T22" fmla="*/ 3431 w 5456"/>
                  <a:gd name="T23" fmla="*/ 8165 h 8166"/>
                  <a:gd name="T24" fmla="*/ 5455 w 5456"/>
                  <a:gd name="T25" fmla="*/ 6181 h 8166"/>
                  <a:gd name="T26" fmla="*/ 5455 w 5456"/>
                  <a:gd name="T27" fmla="*/ 6141 h 8166"/>
                  <a:gd name="T28" fmla="*/ 5449 w 5456"/>
                  <a:gd name="T29" fmla="*/ 6021 h 8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56" h="8166">
                    <a:moveTo>
                      <a:pt x="5449" y="6021"/>
                    </a:moveTo>
                    <a:lnTo>
                      <a:pt x="5449" y="6021"/>
                    </a:lnTo>
                    <a:cubicBezTo>
                      <a:pt x="5432" y="5484"/>
                      <a:pt x="5352" y="4963"/>
                      <a:pt x="5209" y="4466"/>
                    </a:cubicBezTo>
                    <a:cubicBezTo>
                      <a:pt x="4751" y="2859"/>
                      <a:pt x="3688" y="1510"/>
                      <a:pt x="2281" y="681"/>
                    </a:cubicBezTo>
                    <a:cubicBezTo>
                      <a:pt x="1784" y="383"/>
                      <a:pt x="1246" y="155"/>
                      <a:pt x="675" y="0"/>
                    </a:cubicBezTo>
                    <a:cubicBezTo>
                      <a:pt x="1166" y="452"/>
                      <a:pt x="1469" y="1093"/>
                      <a:pt x="1469" y="1807"/>
                    </a:cubicBezTo>
                    <a:cubicBezTo>
                      <a:pt x="1469" y="2807"/>
                      <a:pt x="863" y="3665"/>
                      <a:pt x="0" y="4042"/>
                    </a:cubicBezTo>
                    <a:cubicBezTo>
                      <a:pt x="40" y="4060"/>
                      <a:pt x="80" y="4083"/>
                      <a:pt x="114" y="4100"/>
                    </a:cubicBezTo>
                    <a:cubicBezTo>
                      <a:pt x="577" y="4340"/>
                      <a:pt x="955" y="4728"/>
                      <a:pt x="1177" y="5204"/>
                    </a:cubicBezTo>
                    <a:cubicBezTo>
                      <a:pt x="1315" y="5489"/>
                      <a:pt x="1395" y="5804"/>
                      <a:pt x="1406" y="6141"/>
                    </a:cubicBezTo>
                    <a:cubicBezTo>
                      <a:pt x="1412" y="6141"/>
                      <a:pt x="1412" y="6141"/>
                      <a:pt x="1412" y="6141"/>
                    </a:cubicBezTo>
                    <a:cubicBezTo>
                      <a:pt x="1412" y="7256"/>
                      <a:pt x="2316" y="8165"/>
                      <a:pt x="3431" y="8165"/>
                    </a:cubicBezTo>
                    <a:cubicBezTo>
                      <a:pt x="4534" y="8165"/>
                      <a:pt x="5432" y="7279"/>
                      <a:pt x="5455" y="6181"/>
                    </a:cubicBezTo>
                    <a:cubicBezTo>
                      <a:pt x="5455" y="6170"/>
                      <a:pt x="5455" y="6153"/>
                      <a:pt x="5455" y="6141"/>
                    </a:cubicBezTo>
                    <a:cubicBezTo>
                      <a:pt x="5455" y="6101"/>
                      <a:pt x="5455" y="6061"/>
                      <a:pt x="5449" y="602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600"/>
              </a:p>
            </p:txBody>
          </p:sp>
          <p:sp>
            <p:nvSpPr>
              <p:cNvPr id="69" name="Freeform 34"/>
              <p:cNvSpPr>
                <a:spLocks noChangeArrowheads="1"/>
              </p:cNvSpPr>
              <p:nvPr/>
            </p:nvSpPr>
            <p:spPr bwMode="auto">
              <a:xfrm>
                <a:off x="16114617" y="3460373"/>
                <a:ext cx="5035740" cy="3321445"/>
              </a:xfrm>
              <a:custGeom>
                <a:avLst/>
                <a:gdLst>
                  <a:gd name="T0" fmla="*/ 6323 w 8291"/>
                  <a:gd name="T1" fmla="*/ 0 h 5467"/>
                  <a:gd name="T2" fmla="*/ 6323 w 8291"/>
                  <a:gd name="T3" fmla="*/ 0 h 5467"/>
                  <a:gd name="T4" fmla="*/ 6312 w 8291"/>
                  <a:gd name="T5" fmla="*/ 0 h 5467"/>
                  <a:gd name="T6" fmla="*/ 6272 w 8291"/>
                  <a:gd name="T7" fmla="*/ 0 h 5467"/>
                  <a:gd name="T8" fmla="*/ 6260 w 8291"/>
                  <a:gd name="T9" fmla="*/ 0 h 5467"/>
                  <a:gd name="T10" fmla="*/ 6243 w 8291"/>
                  <a:gd name="T11" fmla="*/ 0 h 5467"/>
                  <a:gd name="T12" fmla="*/ 4643 w 8291"/>
                  <a:gd name="T13" fmla="*/ 200 h 5467"/>
                  <a:gd name="T14" fmla="*/ 348 w 8291"/>
                  <a:gd name="T15" fmla="*/ 3825 h 5467"/>
                  <a:gd name="T16" fmla="*/ 0 w 8291"/>
                  <a:gd name="T17" fmla="*/ 4814 h 5467"/>
                  <a:gd name="T18" fmla="*/ 1812 w 8291"/>
                  <a:gd name="T19" fmla="*/ 4014 h 5467"/>
                  <a:gd name="T20" fmla="*/ 4042 w 8291"/>
                  <a:gd name="T21" fmla="*/ 5466 h 5467"/>
                  <a:gd name="T22" fmla="*/ 5265 w 8291"/>
                  <a:gd name="T23" fmla="*/ 4248 h 5467"/>
                  <a:gd name="T24" fmla="*/ 6243 w 8291"/>
                  <a:gd name="T25" fmla="*/ 4043 h 5467"/>
                  <a:gd name="T26" fmla="*/ 6312 w 8291"/>
                  <a:gd name="T27" fmla="*/ 4043 h 5467"/>
                  <a:gd name="T28" fmla="*/ 6312 w 8291"/>
                  <a:gd name="T29" fmla="*/ 4043 h 5467"/>
                  <a:gd name="T30" fmla="*/ 8290 w 8291"/>
                  <a:gd name="T31" fmla="*/ 2024 h 5467"/>
                  <a:gd name="T32" fmla="*/ 6323 w 8291"/>
                  <a:gd name="T33" fmla="*/ 0 h 5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291" h="5467">
                    <a:moveTo>
                      <a:pt x="6323" y="0"/>
                    </a:moveTo>
                    <a:lnTo>
                      <a:pt x="6323" y="0"/>
                    </a:lnTo>
                    <a:cubicBezTo>
                      <a:pt x="6318" y="0"/>
                      <a:pt x="6318" y="0"/>
                      <a:pt x="6312" y="0"/>
                    </a:cubicBezTo>
                    <a:cubicBezTo>
                      <a:pt x="6301" y="0"/>
                      <a:pt x="6284" y="0"/>
                      <a:pt x="6272" y="0"/>
                    </a:cubicBezTo>
                    <a:cubicBezTo>
                      <a:pt x="6266" y="0"/>
                      <a:pt x="6266" y="0"/>
                      <a:pt x="6260" y="0"/>
                    </a:cubicBezTo>
                    <a:cubicBezTo>
                      <a:pt x="6255" y="0"/>
                      <a:pt x="6249" y="0"/>
                      <a:pt x="6243" y="0"/>
                    </a:cubicBezTo>
                    <a:cubicBezTo>
                      <a:pt x="5688" y="0"/>
                      <a:pt x="5157" y="69"/>
                      <a:pt x="4643" y="200"/>
                    </a:cubicBezTo>
                    <a:cubicBezTo>
                      <a:pt x="2721" y="692"/>
                      <a:pt x="1143" y="2041"/>
                      <a:pt x="348" y="3825"/>
                    </a:cubicBezTo>
                    <a:cubicBezTo>
                      <a:pt x="205" y="4139"/>
                      <a:pt x="85" y="4471"/>
                      <a:pt x="0" y="4814"/>
                    </a:cubicBezTo>
                    <a:cubicBezTo>
                      <a:pt x="446" y="4323"/>
                      <a:pt x="1092" y="4014"/>
                      <a:pt x="1812" y="4014"/>
                    </a:cubicBezTo>
                    <a:cubicBezTo>
                      <a:pt x="2807" y="4014"/>
                      <a:pt x="3664" y="4609"/>
                      <a:pt x="4042" y="5466"/>
                    </a:cubicBezTo>
                    <a:cubicBezTo>
                      <a:pt x="4288" y="4923"/>
                      <a:pt x="4722" y="4488"/>
                      <a:pt x="5265" y="4248"/>
                    </a:cubicBezTo>
                    <a:cubicBezTo>
                      <a:pt x="5563" y="4117"/>
                      <a:pt x="5895" y="4043"/>
                      <a:pt x="6243" y="4043"/>
                    </a:cubicBezTo>
                    <a:cubicBezTo>
                      <a:pt x="6266" y="4043"/>
                      <a:pt x="6289" y="4043"/>
                      <a:pt x="6312" y="4043"/>
                    </a:cubicBezTo>
                    <a:lnTo>
                      <a:pt x="6312" y="4043"/>
                    </a:lnTo>
                    <a:cubicBezTo>
                      <a:pt x="7410" y="4020"/>
                      <a:pt x="8290" y="3122"/>
                      <a:pt x="8290" y="2024"/>
                    </a:cubicBezTo>
                    <a:cubicBezTo>
                      <a:pt x="8290" y="921"/>
                      <a:pt x="7415" y="28"/>
                      <a:pt x="6323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600" dirty="0"/>
              </a:p>
            </p:txBody>
          </p:sp>
          <p:sp>
            <p:nvSpPr>
              <p:cNvPr id="74" name="Freeform 35"/>
              <p:cNvSpPr>
                <a:spLocks noChangeArrowheads="1"/>
              </p:cNvSpPr>
              <p:nvPr/>
            </p:nvSpPr>
            <p:spPr bwMode="auto">
              <a:xfrm>
                <a:off x="18723559" y="7949680"/>
                <a:ext cx="4998239" cy="3353587"/>
              </a:xfrm>
              <a:custGeom>
                <a:avLst/>
                <a:gdLst>
                  <a:gd name="T0" fmla="*/ 6382 w 8229"/>
                  <a:gd name="T1" fmla="*/ 1412 h 5519"/>
                  <a:gd name="T2" fmla="*/ 6382 w 8229"/>
                  <a:gd name="T3" fmla="*/ 1412 h 5519"/>
                  <a:gd name="T4" fmla="*/ 4175 w 8229"/>
                  <a:gd name="T5" fmla="*/ 0 h 5519"/>
                  <a:gd name="T6" fmla="*/ 2974 w 8229"/>
                  <a:gd name="T7" fmla="*/ 1246 h 5519"/>
                  <a:gd name="T8" fmla="*/ 2019 w 8229"/>
                  <a:gd name="T9" fmla="*/ 1475 h 5519"/>
                  <a:gd name="T10" fmla="*/ 2019 w 8229"/>
                  <a:gd name="T11" fmla="*/ 1475 h 5519"/>
                  <a:gd name="T12" fmla="*/ 0 w 8229"/>
                  <a:gd name="T13" fmla="*/ 3494 h 5519"/>
                  <a:gd name="T14" fmla="*/ 1991 w 8229"/>
                  <a:gd name="T15" fmla="*/ 5518 h 5519"/>
                  <a:gd name="T16" fmla="*/ 2019 w 8229"/>
                  <a:gd name="T17" fmla="*/ 5518 h 5519"/>
                  <a:gd name="T18" fmla="*/ 2128 w 8229"/>
                  <a:gd name="T19" fmla="*/ 5518 h 5519"/>
                  <a:gd name="T20" fmla="*/ 3688 w 8229"/>
                  <a:gd name="T21" fmla="*/ 5283 h 5519"/>
                  <a:gd name="T22" fmla="*/ 7891 w 8229"/>
                  <a:gd name="T23" fmla="*/ 1601 h 5519"/>
                  <a:gd name="T24" fmla="*/ 8228 w 8229"/>
                  <a:gd name="T25" fmla="*/ 566 h 5519"/>
                  <a:gd name="T26" fmla="*/ 6382 w 8229"/>
                  <a:gd name="T27" fmla="*/ 1412 h 5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29" h="5519">
                    <a:moveTo>
                      <a:pt x="6382" y="1412"/>
                    </a:moveTo>
                    <a:lnTo>
                      <a:pt x="6382" y="1412"/>
                    </a:lnTo>
                    <a:cubicBezTo>
                      <a:pt x="5410" y="1412"/>
                      <a:pt x="4563" y="834"/>
                      <a:pt x="4175" y="0"/>
                    </a:cubicBezTo>
                    <a:cubicBezTo>
                      <a:pt x="3940" y="549"/>
                      <a:pt x="3511" y="995"/>
                      <a:pt x="2974" y="1246"/>
                    </a:cubicBezTo>
                    <a:cubicBezTo>
                      <a:pt x="2682" y="1383"/>
                      <a:pt x="2362" y="1464"/>
                      <a:pt x="2019" y="1475"/>
                    </a:cubicBezTo>
                    <a:lnTo>
                      <a:pt x="2019" y="1475"/>
                    </a:lnTo>
                    <a:cubicBezTo>
                      <a:pt x="904" y="1475"/>
                      <a:pt x="0" y="2379"/>
                      <a:pt x="0" y="3494"/>
                    </a:cubicBezTo>
                    <a:cubicBezTo>
                      <a:pt x="0" y="4603"/>
                      <a:pt x="887" y="5501"/>
                      <a:pt x="1991" y="5518"/>
                    </a:cubicBezTo>
                    <a:cubicBezTo>
                      <a:pt x="2002" y="5518"/>
                      <a:pt x="2008" y="5518"/>
                      <a:pt x="2019" y="5518"/>
                    </a:cubicBezTo>
                    <a:cubicBezTo>
                      <a:pt x="2059" y="5518"/>
                      <a:pt x="2093" y="5518"/>
                      <a:pt x="2128" y="5518"/>
                    </a:cubicBezTo>
                    <a:cubicBezTo>
                      <a:pt x="2665" y="5501"/>
                      <a:pt x="3191" y="5420"/>
                      <a:pt x="3688" y="5283"/>
                    </a:cubicBezTo>
                    <a:cubicBezTo>
                      <a:pt x="5581" y="4751"/>
                      <a:pt x="7124" y="3385"/>
                      <a:pt x="7891" y="1601"/>
                    </a:cubicBezTo>
                    <a:cubicBezTo>
                      <a:pt x="8028" y="1269"/>
                      <a:pt x="8143" y="920"/>
                      <a:pt x="8228" y="566"/>
                    </a:cubicBezTo>
                    <a:cubicBezTo>
                      <a:pt x="7782" y="1080"/>
                      <a:pt x="7119" y="1412"/>
                      <a:pt x="6382" y="141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600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 flipH="1">
            <a:off x="11197504" y="10742811"/>
            <a:ext cx="2916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n w="190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</a:rPr>
              <a:t>Transform</a:t>
            </a:r>
            <a:endParaRPr lang="es-ES" sz="4000" b="1" dirty="0">
              <a:ln w="19050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</a:schemeClr>
              </a:solidFill>
            </a:endParaRPr>
          </a:p>
          <a:p>
            <a:pPr algn="ctr"/>
            <a:r>
              <a:rPr lang="es-ES" sz="4000" b="1" dirty="0">
                <a:ln w="190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838051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40349E-7 0.09745 L -9.40349E-7 -0.3480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0727E-8 9.25926E-7 L -3.90727E-8 0.2895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8" presetClass="emph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animRot by="43200000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5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5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3" grpId="0" animBg="1"/>
      <p:bldP spid="3" grpId="1" animBg="1"/>
      <p:bldP spid="30" grpId="0" animBg="1"/>
      <p:bldP spid="30" grpId="1" animBg="1"/>
      <p:bldP spid="30" grpId="2" animBg="1"/>
      <p:bldP spid="65" grpId="0" animBg="1"/>
      <p:bldP spid="66" grpId="0" animBg="1"/>
      <p:bldP spid="13" grpId="0"/>
      <p:bldP spid="1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Push vs Pull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RP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4617" y="6543513"/>
            <a:ext cx="26933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b="1" dirty="0" err="1">
                <a:solidFill>
                  <a:srgbClr val="1E2731"/>
                </a:solidFill>
              </a:rPr>
              <a:t>Push</a:t>
            </a:r>
            <a:endParaRPr lang="es-ES" sz="8000" b="1" dirty="0">
              <a:solidFill>
                <a:srgbClr val="1E273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656" y="2560954"/>
            <a:ext cx="7306049" cy="930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11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Push vs Pull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167120"/>
            <a:ext cx="24377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b="1" dirty="0" err="1">
                <a:solidFill>
                  <a:srgbClr val="1E2731"/>
                </a:solidFill>
                <a:latin typeface="Arial" charset="0"/>
                <a:ea typeface="Arial" charset="0"/>
                <a:cs typeface="Arial" charset="0"/>
              </a:rPr>
              <a:t>Get</a:t>
            </a:r>
            <a:r>
              <a:rPr lang="es-ES" sz="8000" b="1" dirty="0">
                <a:solidFill>
                  <a:srgbClr val="1E2731"/>
                </a:solidFill>
                <a:latin typeface="Arial" charset="0"/>
                <a:ea typeface="Arial" charset="0"/>
                <a:cs typeface="Arial" charset="0"/>
              </a:rPr>
              <a:t> tweets (</a:t>
            </a:r>
            <a:r>
              <a:rPr lang="es-ES" sz="8000" b="1" dirty="0" err="1">
                <a:solidFill>
                  <a:srgbClr val="1E2731"/>
                </a:solidFill>
                <a:latin typeface="Arial" charset="0"/>
                <a:ea typeface="Arial" charset="0"/>
                <a:cs typeface="Arial" charset="0"/>
              </a:rPr>
              <a:t>pull</a:t>
            </a:r>
            <a:r>
              <a:rPr lang="es-ES" sz="8000" b="1" dirty="0">
                <a:solidFill>
                  <a:srgbClr val="1E2731"/>
                </a:solidFill>
                <a:latin typeface="Arial" charset="0"/>
                <a:ea typeface="Arial" charset="0"/>
                <a:cs typeface="Arial" charset="0"/>
              </a:rPr>
              <a:t>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673" y="3828879"/>
            <a:ext cx="11603527" cy="956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13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Push vs Pull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RP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167120"/>
            <a:ext cx="24377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b="1" dirty="0" err="1">
                <a:solidFill>
                  <a:srgbClr val="1E2731"/>
                </a:solidFill>
              </a:rPr>
              <a:t>Get</a:t>
            </a:r>
            <a:r>
              <a:rPr lang="es-ES" sz="8000" b="1" dirty="0">
                <a:solidFill>
                  <a:srgbClr val="1E2731"/>
                </a:solidFill>
              </a:rPr>
              <a:t> tweets (</a:t>
            </a:r>
            <a:r>
              <a:rPr lang="es-ES" sz="8000" b="1" dirty="0" err="1">
                <a:solidFill>
                  <a:srgbClr val="1E2731"/>
                </a:solidFill>
              </a:rPr>
              <a:t>push</a:t>
            </a:r>
            <a:r>
              <a:rPr lang="es-ES" sz="8000" b="1" dirty="0">
                <a:solidFill>
                  <a:srgbClr val="1E2731"/>
                </a:solidFill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743" y="3616844"/>
            <a:ext cx="8030919" cy="1009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63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895747" y="2818441"/>
            <a:ext cx="14608450" cy="807911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Reactive </a:t>
            </a:r>
          </a:p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24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959059" y="5480709"/>
            <a:ext cx="14481812" cy="275458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FRP?</a:t>
            </a:r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7408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FRP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75388" y="6314102"/>
            <a:ext cx="21084587" cy="775561"/>
            <a:chOff x="1930687" y="4323664"/>
            <a:chExt cx="21084587" cy="775561"/>
          </a:xfrm>
        </p:grpSpPr>
        <p:sp>
          <p:nvSpPr>
            <p:cNvPr id="43" name="TextBox 42"/>
            <p:cNvSpPr txBox="1"/>
            <p:nvPr/>
          </p:nvSpPr>
          <p:spPr>
            <a:xfrm>
              <a:off x="2430337" y="4323664"/>
              <a:ext cx="2058493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makes your code cleaner, clearer, more robust, and more maintainable, in a word, simpler</a:t>
              </a: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44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78265" y="8207927"/>
            <a:ext cx="22674725" cy="1698890"/>
            <a:chOff x="1930687" y="4323664"/>
            <a:chExt cx="22674725" cy="1698890"/>
          </a:xfrm>
        </p:grpSpPr>
        <p:sp>
          <p:nvSpPr>
            <p:cNvPr id="40" name="TextBox 39"/>
            <p:cNvSpPr txBox="1"/>
            <p:nvPr/>
          </p:nvSpPr>
          <p:spPr>
            <a:xfrm>
              <a:off x="2430337" y="4323664"/>
              <a:ext cx="2217507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is a very different way of doing things. It will improve your code and transform your thinking for the better</a:t>
              </a:r>
            </a:p>
            <a:p>
              <a:r>
                <a:rPr lang="en-US" dirty="0"/>
                <a:t/>
              </a:r>
              <a:br>
                <a:rPr lang="en-US" dirty="0"/>
              </a:b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41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78265" y="2311832"/>
            <a:ext cx="22674725" cy="1698890"/>
            <a:chOff x="1930687" y="4323664"/>
            <a:chExt cx="22674725" cy="1698890"/>
          </a:xfrm>
        </p:grpSpPr>
        <p:sp>
          <p:nvSpPr>
            <p:cNvPr id="45" name="TextBox 44"/>
            <p:cNvSpPr txBox="1"/>
            <p:nvPr/>
          </p:nvSpPr>
          <p:spPr>
            <a:xfrm>
              <a:off x="2430337" y="4323664"/>
              <a:ext cx="2217507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is a specific programming technique to improve your code in an area that just happens to be a common source of complexity (and therefore bugs): event propagation </a:t>
              </a:r>
              <a:br>
                <a:rPr lang="en-US" dirty="0"/>
              </a:b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46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5388" y="4269286"/>
            <a:ext cx="21084587" cy="775561"/>
            <a:chOff x="1930687" y="4323664"/>
            <a:chExt cx="21084587" cy="775561"/>
          </a:xfrm>
        </p:grpSpPr>
        <p:sp>
          <p:nvSpPr>
            <p:cNvPr id="13" name="TextBox 12"/>
            <p:cNvSpPr txBox="1"/>
            <p:nvPr/>
          </p:nvSpPr>
          <p:spPr>
            <a:xfrm>
              <a:off x="2430337" y="4323664"/>
              <a:ext cx="2058493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Powerful composition and aggregation of streams</a:t>
              </a: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14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78265" y="10037186"/>
            <a:ext cx="22674725" cy="1698890"/>
            <a:chOff x="1930687" y="4323664"/>
            <a:chExt cx="22674725" cy="1698890"/>
          </a:xfrm>
        </p:grpSpPr>
        <p:sp>
          <p:nvSpPr>
            <p:cNvPr id="16" name="TextBox 15"/>
            <p:cNvSpPr txBox="1"/>
            <p:nvPr/>
          </p:nvSpPr>
          <p:spPr>
            <a:xfrm>
              <a:off x="2430337" y="4323664"/>
              <a:ext cx="2217507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Good fit for concurrent and event-driven systems</a:t>
              </a:r>
            </a:p>
            <a:p>
              <a:r>
                <a:rPr lang="en-US" dirty="0"/>
                <a:t/>
              </a:r>
              <a:br>
                <a:rPr lang="en-US" dirty="0"/>
              </a:b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17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78265" y="11987180"/>
            <a:ext cx="22674725" cy="1698890"/>
            <a:chOff x="1930687" y="4323664"/>
            <a:chExt cx="22674725" cy="1698890"/>
          </a:xfrm>
        </p:grpSpPr>
        <p:sp>
          <p:nvSpPr>
            <p:cNvPr id="19" name="TextBox 18"/>
            <p:cNvSpPr txBox="1"/>
            <p:nvPr/>
          </p:nvSpPr>
          <p:spPr>
            <a:xfrm>
              <a:off x="2430337" y="4323664"/>
              <a:ext cx="2217507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Easy to test</a:t>
              </a:r>
            </a:p>
            <a:p>
              <a:r>
                <a:rPr lang="en-US" dirty="0"/>
                <a:t/>
              </a:r>
              <a:br>
                <a:rPr lang="en-US" dirty="0"/>
              </a:b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20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43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FRP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Shape 3921"/>
          <p:cNvSpPr/>
          <p:nvPr/>
        </p:nvSpPr>
        <p:spPr>
          <a:xfrm>
            <a:off x="332335" y="4174076"/>
            <a:ext cx="5601508" cy="5602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2">
              <a:lumMod val="75000"/>
              <a:alpha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8" name="Shape 3922"/>
          <p:cNvSpPr/>
          <p:nvPr/>
        </p:nvSpPr>
        <p:spPr>
          <a:xfrm>
            <a:off x="2603235" y="4174076"/>
            <a:ext cx="5601511" cy="5602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5C9A6">
              <a:alpha val="74902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-121928" y="6472673"/>
            <a:ext cx="3216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Functional</a:t>
            </a:r>
            <a:endParaRPr lang="es-ES" sz="2400" b="1" dirty="0">
              <a:solidFill>
                <a:schemeClr val="bg1"/>
              </a:solidFill>
            </a:endParaRPr>
          </a:p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Programming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311976" y="6426507"/>
            <a:ext cx="4123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chemeClr val="bg1"/>
                </a:solidFill>
              </a:rPr>
              <a:t>FRP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78665" y="6472674"/>
            <a:ext cx="3216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Reactive</a:t>
            </a:r>
          </a:p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Programming</a:t>
            </a:r>
            <a:endParaRPr lang="es-ES" sz="2400" b="1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504643" y="2898303"/>
            <a:ext cx="15480772" cy="2602435"/>
            <a:chOff x="8504643" y="2898303"/>
            <a:chExt cx="15480772" cy="2602435"/>
          </a:xfrm>
        </p:grpSpPr>
        <p:sp>
          <p:nvSpPr>
            <p:cNvPr id="21" name="Round Diagonal Corner Rectangle 54"/>
            <p:cNvSpPr/>
            <p:nvPr/>
          </p:nvSpPr>
          <p:spPr>
            <a:xfrm>
              <a:off x="8626590" y="2898303"/>
              <a:ext cx="2601757" cy="2602435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666F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504643" y="3487490"/>
              <a:ext cx="28456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0" b="1" dirty="0">
                  <a:solidFill>
                    <a:schemeClr val="bg1"/>
                  </a:solidFill>
                </a:rPr>
                <a:t>FP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716656" y="3307810"/>
              <a:ext cx="12268759" cy="1692743"/>
            </a:xfrm>
            <a:prstGeom prst="rect">
              <a:avLst/>
            </a:prstGeom>
            <a:noFill/>
          </p:spPr>
          <p:txBody>
            <a:bodyPr wrap="square" lIns="0" tIns="121892" rIns="0" bIns="0" rtlCol="0">
              <a:spAutoFit/>
            </a:bodyPr>
            <a:lstStyle/>
            <a:p>
              <a:r>
                <a:rPr lang="en-US" sz="2800" dirty="0"/>
                <a:t>Paradigm based on functions, in the mathematical sense of the word. </a:t>
              </a:r>
            </a:p>
            <a:p>
              <a:r>
                <a:rPr lang="en-US" sz="2800" dirty="0"/>
                <a:t>Avoids shared mutable state, so it implies the use of immutable data structures, and it emphasizes compositionality.</a:t>
              </a:r>
              <a:br>
                <a:rPr lang="en-US" sz="2800" dirty="0"/>
              </a:br>
              <a:endParaRPr lang="en-US" sz="1800" dirty="0">
                <a:latin typeface="Lato Light"/>
                <a:cs typeface="Lato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504643" y="6475331"/>
            <a:ext cx="15480772" cy="2602435"/>
            <a:chOff x="8504643" y="6475331"/>
            <a:chExt cx="15480772" cy="2602435"/>
          </a:xfrm>
        </p:grpSpPr>
        <p:sp>
          <p:nvSpPr>
            <p:cNvPr id="19" name="Round Diagonal Corner Rectangle 53"/>
            <p:cNvSpPr/>
            <p:nvPr/>
          </p:nvSpPr>
          <p:spPr>
            <a:xfrm>
              <a:off x="8626589" y="6475331"/>
              <a:ext cx="2601757" cy="2602435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5CD7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716656" y="6800248"/>
              <a:ext cx="12268759" cy="2277518"/>
            </a:xfrm>
            <a:prstGeom prst="rect">
              <a:avLst/>
            </a:prstGeom>
            <a:noFill/>
          </p:spPr>
          <p:txBody>
            <a:bodyPr wrap="square" lIns="0" tIns="121892" rIns="0" bIns="0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Event-based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Flow data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Gives looser coupling and code becomes more modular</a:t>
              </a:r>
              <a:br>
                <a:rPr lang="en-US" sz="2800" dirty="0"/>
              </a:br>
              <a:r>
                <a:rPr lang="en-US" sz="2800" dirty="0"/>
                <a:t/>
              </a:r>
              <a:br>
                <a:rPr lang="en-US" sz="2800" dirty="0"/>
              </a:br>
              <a:endParaRPr lang="en-US" sz="2800" dirty="0">
                <a:latin typeface="Lato Light"/>
                <a:cs typeface="Lato Ligh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504643" y="7035053"/>
              <a:ext cx="28456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0" b="1" dirty="0">
                  <a:solidFill>
                    <a:schemeClr val="bg1"/>
                  </a:solidFill>
                </a:rPr>
                <a:t>RP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504643" y="10160576"/>
            <a:ext cx="15480771" cy="2602435"/>
            <a:chOff x="8504643" y="10160576"/>
            <a:chExt cx="15480771" cy="2602435"/>
          </a:xfrm>
        </p:grpSpPr>
        <p:sp>
          <p:nvSpPr>
            <p:cNvPr id="22" name="Round Diagonal Corner Rectangle 53"/>
            <p:cNvSpPr/>
            <p:nvPr/>
          </p:nvSpPr>
          <p:spPr>
            <a:xfrm>
              <a:off x="8626590" y="10160576"/>
              <a:ext cx="2601757" cy="2602435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3095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504643" y="10800073"/>
              <a:ext cx="28456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0" b="1" dirty="0">
                  <a:solidFill>
                    <a:schemeClr val="bg1"/>
                  </a:solidFill>
                </a:rPr>
                <a:t>FRP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716655" y="10848448"/>
              <a:ext cx="12268759" cy="1415744"/>
            </a:xfrm>
            <a:prstGeom prst="rect">
              <a:avLst/>
            </a:prstGeom>
            <a:noFill/>
          </p:spPr>
          <p:txBody>
            <a:bodyPr wrap="square" lIns="0" tIns="121892" rIns="0" bIns="0" rtlCol="0">
              <a:spAutoFit/>
            </a:bodyPr>
            <a:lstStyle/>
            <a:p>
              <a:r>
                <a:rPr lang="en-US" sz="2800" dirty="0"/>
                <a:t>A specific method of reactive programming that enforces the rules of functional programming, particularly the property of compositionality.</a:t>
              </a:r>
              <a:r>
                <a:rPr lang="en-US" dirty="0"/>
                <a:t/>
              </a:r>
              <a:br>
                <a:rPr lang="en-US" dirty="0"/>
              </a:br>
              <a:endParaRPr lang="en-US" sz="2800" dirty="0">
                <a:latin typeface="Lato Light"/>
                <a:cs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73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615564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4" name="Shape 3921"/>
          <p:cNvSpPr/>
          <p:nvPr/>
        </p:nvSpPr>
        <p:spPr>
          <a:xfrm>
            <a:off x="6287192" y="3705038"/>
            <a:ext cx="6986020" cy="6987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5" name="Shape 3922"/>
          <p:cNvSpPr/>
          <p:nvPr/>
        </p:nvSpPr>
        <p:spPr>
          <a:xfrm>
            <a:off x="10069649" y="3705038"/>
            <a:ext cx="6986023" cy="6987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5C9A6">
              <a:alpha val="74902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074280" y="6448891"/>
            <a:ext cx="4010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Functional</a:t>
            </a:r>
            <a:endParaRPr lang="es-ES" sz="18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endParaRPr lang="es-ES" sz="18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52872" y="6118219"/>
            <a:ext cx="51432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FRP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73212" y="6449078"/>
            <a:ext cx="4010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Reactive</a:t>
            </a:r>
          </a:p>
          <a:p>
            <a:pPr algn="ctr"/>
            <a:r>
              <a:rPr lang="es-ES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endParaRPr lang="es-ES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412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615564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49825" y="3155878"/>
            <a:ext cx="17507922" cy="778672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FRP: </a:t>
            </a:r>
          </a:p>
          <a:p>
            <a:pPr algn="ctr"/>
            <a:endParaRPr lang="es-ES" sz="10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Deals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algn="ctr"/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enforcing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compositionality</a:t>
            </a:r>
            <a:endParaRPr lang="es-ES" sz="10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reaches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endParaRPr lang="id-ID" sz="10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54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22846" y="-30602"/>
            <a:ext cx="24400495" cy="137466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0" y="1792941"/>
            <a:ext cx="23236518" cy="925522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3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FRP Requires </a:t>
            </a:r>
          </a:p>
          <a:p>
            <a:pPr algn="ctr">
              <a:lnSpc>
                <a:spcPct val="150000"/>
              </a:lnSpc>
            </a:pPr>
            <a:r>
              <a:rPr lang="en-US" sz="13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 </a:t>
            </a:r>
          </a:p>
          <a:p>
            <a:pPr algn="ctr">
              <a:lnSpc>
                <a:spcPct val="150000"/>
              </a:lnSpc>
            </a:pPr>
            <a:r>
              <a:rPr lang="en-US" sz="13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paradigm shift</a:t>
            </a:r>
          </a:p>
        </p:txBody>
      </p:sp>
    </p:spTree>
    <p:extLst>
      <p:ext uri="{BB962C8B-B14F-4D97-AF65-F5344CB8AC3E}">
        <p14:creationId xmlns:p14="http://schemas.microsoft.com/office/powerpoint/2010/main" val="77696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4377651" cy="13716000"/>
          </a:xfrm>
          <a:prstGeom prst="rect">
            <a:avLst/>
          </a:prstGeom>
          <a:solidFill>
            <a:schemeClr val="accent6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07298" y="610805"/>
            <a:ext cx="18937915" cy="175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35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Our FRP library: </a:t>
            </a:r>
            <a:r>
              <a:rPr lang="en-US" sz="13500" b="1" dirty="0" err="1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RxJS</a:t>
            </a:r>
            <a:endParaRPr lang="en-US" sz="135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80" y="2977144"/>
            <a:ext cx="8380510" cy="42391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45741" y="7070133"/>
            <a:ext cx="14755906" cy="753035"/>
          </a:xfrm>
          <a:prstGeom prst="rect">
            <a:avLst/>
          </a:prstGeom>
          <a:solidFill>
            <a:srgbClr val="5B697B"/>
          </a:solidFill>
          <a:ln>
            <a:solidFill>
              <a:srgbClr val="5B6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633" y="7070133"/>
            <a:ext cx="2383038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Is a library for composing asynchronous and event-based programs using observable collections</a:t>
            </a:r>
          </a:p>
          <a:p>
            <a:pPr algn="ctr">
              <a:lnSpc>
                <a:spcPct val="200000"/>
              </a:lnSpc>
            </a:pP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Has a declarative syntax and composability while introducing an easy time handling and error model</a:t>
            </a:r>
          </a:p>
          <a:p>
            <a:pPr algn="ctr">
              <a:lnSpc>
                <a:spcPct val="200000"/>
              </a:lnSpc>
            </a:pP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Elevates data flow to be a first class architectural pattern on the level of MVC</a:t>
            </a:r>
          </a:p>
        </p:txBody>
      </p:sp>
    </p:spTree>
    <p:extLst>
      <p:ext uri="{BB962C8B-B14F-4D97-AF65-F5344CB8AC3E}">
        <p14:creationId xmlns:p14="http://schemas.microsoft.com/office/powerpoint/2010/main" val="40456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FRP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Main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concept: </a:t>
            </a:r>
            <a:r>
              <a:rPr lang="es-ES" sz="8800" b="1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Stream</a:t>
            </a:r>
            <a:endParaRPr lang="id-ID" sz="8800" b="1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18665" y="4257253"/>
            <a:ext cx="18297617" cy="1052559"/>
            <a:chOff x="3218665" y="4257253"/>
            <a:chExt cx="18297617" cy="1052559"/>
          </a:xfrm>
        </p:grpSpPr>
        <p:grpSp>
          <p:nvGrpSpPr>
            <p:cNvPr id="5" name="Group 4"/>
            <p:cNvGrpSpPr/>
            <p:nvPr/>
          </p:nvGrpSpPr>
          <p:grpSpPr>
            <a:xfrm>
              <a:off x="3218665" y="4413983"/>
              <a:ext cx="669752" cy="669926"/>
              <a:chOff x="3616973" y="6548867"/>
              <a:chExt cx="669752" cy="669926"/>
            </a:xfrm>
          </p:grpSpPr>
          <p:sp>
            <p:nvSpPr>
              <p:cNvPr id="7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29B26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8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4137495" y="4257253"/>
              <a:ext cx="17378787" cy="1052559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5400" b="1" dirty="0"/>
                <a:t>But, isn’t this an Array?</a:t>
              </a:r>
              <a:endParaRPr lang="en-US" sz="5400" b="1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18665" y="2852826"/>
            <a:ext cx="18297617" cy="775561"/>
            <a:chOff x="1342708" y="2700426"/>
            <a:chExt cx="18297617" cy="775561"/>
          </a:xfrm>
        </p:grpSpPr>
        <p:grpSp>
          <p:nvGrpSpPr>
            <p:cNvPr id="10" name="Group 9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12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13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Streams are a series of elements emitted over </a:t>
              </a:r>
              <a:r>
                <a:rPr lang="en-US" i="1" dirty="0"/>
                <a:t>time</a:t>
              </a:r>
              <a:endParaRPr lang="en-US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3092546" y="4028077"/>
            <a:ext cx="22365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600" b="1" dirty="0">
                <a:solidFill>
                  <a:schemeClr val="accent4">
                    <a:lumMod val="75000"/>
                  </a:schemeClr>
                </a:solidFill>
              </a:rPr>
              <a:t>No!</a:t>
            </a:r>
            <a:endParaRPr lang="es-E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02417" y="6563863"/>
            <a:ext cx="18297617" cy="775561"/>
            <a:chOff x="1342708" y="2700426"/>
            <a:chExt cx="18297617" cy="775561"/>
          </a:xfrm>
        </p:grpSpPr>
        <p:grpSp>
          <p:nvGrpSpPr>
            <p:cNvPr id="17" name="Group 16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19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20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Arrays have beginning and an end</a:t>
              </a:r>
              <a:endParaRPr lang="en-US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3282996" y="6563864"/>
            <a:ext cx="18297617" cy="775561"/>
            <a:chOff x="1342708" y="2700426"/>
            <a:chExt cx="18297617" cy="775561"/>
          </a:xfrm>
        </p:grpSpPr>
        <p:grpSp>
          <p:nvGrpSpPr>
            <p:cNvPr id="22" name="Group 21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24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25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 Stream has no beginning and no end</a:t>
              </a:r>
              <a:endParaRPr lang="en-US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355" y="7448353"/>
            <a:ext cx="4905375" cy="56673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0705" y="9058275"/>
            <a:ext cx="116967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4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RxJS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All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a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stream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!!!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6" name="Picture 2" descr="Image showing different types of stre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81" y="3041779"/>
            <a:ext cx="14455785" cy="899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5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900170" y="483017"/>
            <a:ext cx="10577347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FRP Core concepts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9144" y="2487087"/>
            <a:ext cx="23414653" cy="3159488"/>
            <a:chOff x="579144" y="2487087"/>
            <a:chExt cx="23414653" cy="3159488"/>
          </a:xfrm>
        </p:grpSpPr>
        <p:grpSp>
          <p:nvGrpSpPr>
            <p:cNvPr id="8" name="Group 7"/>
            <p:cNvGrpSpPr/>
            <p:nvPr/>
          </p:nvGrpSpPr>
          <p:grpSpPr>
            <a:xfrm>
              <a:off x="579144" y="2508591"/>
              <a:ext cx="23414652" cy="3137984"/>
              <a:chOff x="579144" y="2508591"/>
              <a:chExt cx="23414652" cy="313798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104845" y="2508591"/>
                <a:ext cx="21888951" cy="313798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43" tIns="91422" rIns="182843" bIns="91422" rtlCol="0" anchor="ctr"/>
              <a:lstStyle/>
              <a:p>
                <a:pPr algn="ctr"/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579144" y="2508591"/>
                <a:ext cx="3139200" cy="3137984"/>
                <a:chOff x="5824002" y="2508591"/>
                <a:chExt cx="3175503" cy="3137984"/>
              </a:xfrm>
            </p:grpSpPr>
            <p:sp>
              <p:nvSpPr>
                <p:cNvPr id="13" name="Oval 12"/>
                <p:cNvSpPr/>
                <p:nvPr/>
              </p:nvSpPr>
              <p:spPr>
                <a:xfrm>
                  <a:off x="5824002" y="2508591"/>
                  <a:ext cx="3175503" cy="3137984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19" tIns="109710" rIns="219419" bIns="109710" rtlCol="0" anchor="ctr"/>
                <a:lstStyle/>
                <a:p>
                  <a:pPr algn="ctr"/>
                  <a:endParaRPr lang="bg-BG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6085077" y="3785195"/>
                  <a:ext cx="2674246" cy="58477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rgbClr val="41B098"/>
                      </a:solidFill>
                      <a:latin typeface="Arial" charset="0"/>
                      <a:ea typeface="Arial" charset="0"/>
                      <a:cs typeface="Arial" charset="0"/>
                    </a:rPr>
                    <a:t>Observables</a:t>
                  </a:r>
                </a:p>
              </p:txBody>
            </p:sp>
          </p:grpSp>
        </p:grpSp>
        <p:sp>
          <p:nvSpPr>
            <p:cNvPr id="23" name="Subtitle 2"/>
            <p:cNvSpPr txBox="1">
              <a:spLocks/>
            </p:cNvSpPr>
            <p:nvPr/>
          </p:nvSpPr>
          <p:spPr>
            <a:xfrm>
              <a:off x="4031009" y="2487087"/>
              <a:ext cx="19962788" cy="3139200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4040"/>
                </a:lnSpc>
              </a:pPr>
              <a:r>
                <a:rPr lang="en-US" sz="26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- The Observable object represents a push based collection.</a:t>
              </a:r>
            </a:p>
            <a:p>
              <a:pPr algn="just">
                <a:lnSpc>
                  <a:spcPts val="4040"/>
                </a:lnSpc>
              </a:pPr>
              <a:endParaRPr lang="en-US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just">
                <a:lnSpc>
                  <a:spcPts val="4040"/>
                </a:lnSpc>
              </a:pPr>
              <a:r>
                <a:rPr lang="en-US" sz="26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- The Observer and Observable interfaces provide a generalized mechanism for push-based notification (Observer design pattern):</a:t>
              </a:r>
            </a:p>
            <a:p>
              <a:pPr marL="1601986" lvl="1" indent="-514350" algn="just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Observable: represents the object that sends notifications (the provider)</a:t>
              </a:r>
            </a:p>
            <a:p>
              <a:pPr marL="1601986" lvl="1" indent="-514350" algn="just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Observer: represents the class that receives them (the observer)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5883" y="6112295"/>
            <a:ext cx="23458551" cy="3143763"/>
            <a:chOff x="615883" y="6112295"/>
            <a:chExt cx="23458551" cy="3143763"/>
          </a:xfrm>
        </p:grpSpPr>
        <p:grpSp>
          <p:nvGrpSpPr>
            <p:cNvPr id="6" name="Group 5"/>
            <p:cNvGrpSpPr/>
            <p:nvPr/>
          </p:nvGrpSpPr>
          <p:grpSpPr>
            <a:xfrm>
              <a:off x="615883" y="6112295"/>
              <a:ext cx="23458551" cy="3143763"/>
              <a:chOff x="615883" y="5926376"/>
              <a:chExt cx="23458551" cy="3143763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185483" y="5926376"/>
                <a:ext cx="21888951" cy="3137984"/>
              </a:xfrm>
              <a:prstGeom prst="rect">
                <a:avLst/>
              </a:prstGeom>
              <a:solidFill>
                <a:srgbClr val="9BBB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43" tIns="91422" rIns="182843" bIns="91422" rtlCol="0" anchor="ctr"/>
              <a:lstStyle/>
              <a:p>
                <a:pPr algn="ctr"/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615883" y="5930939"/>
                <a:ext cx="3139200" cy="3139200"/>
                <a:chOff x="12188825" y="13753423"/>
                <a:chExt cx="3139200" cy="3139200"/>
              </a:xfrm>
              <a:noFill/>
            </p:grpSpPr>
            <p:sp>
              <p:nvSpPr>
                <p:cNvPr id="17" name="Oval 16"/>
                <p:cNvSpPr/>
                <p:nvPr/>
              </p:nvSpPr>
              <p:spPr>
                <a:xfrm>
                  <a:off x="12188825" y="13753423"/>
                  <a:ext cx="3139200" cy="3139200"/>
                </a:xfrm>
                <a:prstGeom prst="ellipse">
                  <a:avLst/>
                </a:prstGeom>
                <a:solidFill>
                  <a:schemeClr val="bg2"/>
                </a:solidFill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19" tIns="109710" rIns="219419" bIns="109710" rtlCol="0" anchor="ctr"/>
                <a:lstStyle/>
                <a:p>
                  <a:pPr algn="ctr"/>
                  <a:endParaRPr lang="bg-BG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12686657" y="15055349"/>
                  <a:ext cx="2143536" cy="584775"/>
                </a:xfrm>
                <a:prstGeom prst="rect">
                  <a:avLst/>
                </a:prstGeom>
                <a:grp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rgbClr val="9BBB5C"/>
                      </a:solidFill>
                      <a:latin typeface="Arial" charset="0"/>
                      <a:ea typeface="Arial" charset="0"/>
                      <a:cs typeface="Arial" charset="0"/>
                    </a:rPr>
                    <a:t>Operators</a:t>
                  </a:r>
                </a:p>
              </p:txBody>
            </p:sp>
          </p:grpSp>
        </p:grpSp>
        <p:sp>
          <p:nvSpPr>
            <p:cNvPr id="26" name="Subtitle 2"/>
            <p:cNvSpPr txBox="1">
              <a:spLocks/>
            </p:cNvSpPr>
            <p:nvPr/>
          </p:nvSpPr>
          <p:spPr>
            <a:xfrm>
              <a:off x="4111646" y="7344110"/>
              <a:ext cx="19962788" cy="674354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4040"/>
                </a:lnSpc>
              </a:pPr>
              <a:r>
                <a:rPr 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Each operator in the chain modifies the Observable that results from the operation of the previous operator</a:t>
              </a:r>
              <a:endParaRPr lang="en-US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15883" y="9700340"/>
            <a:ext cx="23458551" cy="3142476"/>
            <a:chOff x="615883" y="9700340"/>
            <a:chExt cx="23458551" cy="3142476"/>
          </a:xfrm>
        </p:grpSpPr>
        <p:grpSp>
          <p:nvGrpSpPr>
            <p:cNvPr id="7" name="Group 6"/>
            <p:cNvGrpSpPr/>
            <p:nvPr/>
          </p:nvGrpSpPr>
          <p:grpSpPr>
            <a:xfrm>
              <a:off x="615883" y="9700340"/>
              <a:ext cx="23458551" cy="3142476"/>
              <a:chOff x="615883" y="9721778"/>
              <a:chExt cx="23458551" cy="3142476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2185483" y="9726270"/>
                <a:ext cx="21888951" cy="3137984"/>
              </a:xfrm>
              <a:prstGeom prst="rect">
                <a:avLst/>
              </a:prstGeom>
              <a:solidFill>
                <a:srgbClr val="F29B2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43" tIns="91422" rIns="182843" bIns="91422" rtlCol="0" anchor="ctr"/>
              <a:lstStyle/>
              <a:p>
                <a:pPr algn="ctr"/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615883" y="9721778"/>
                <a:ext cx="3139200" cy="3139200"/>
                <a:chOff x="62561" y="9721778"/>
                <a:chExt cx="3139200" cy="3139200"/>
              </a:xfrm>
            </p:grpSpPr>
            <p:sp>
              <p:nvSpPr>
                <p:cNvPr id="5" name="Oval 4"/>
                <p:cNvSpPr/>
                <p:nvPr/>
              </p:nvSpPr>
              <p:spPr>
                <a:xfrm>
                  <a:off x="62561" y="9721778"/>
                  <a:ext cx="3139200" cy="3139200"/>
                </a:xfrm>
                <a:prstGeom prst="ellipse">
                  <a:avLst/>
                </a:prstGeom>
                <a:solidFill>
                  <a:schemeClr val="bg2"/>
                </a:solidFill>
                <a:ln w="381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19" tIns="109710" rIns="219419" bIns="109710" rtlCol="0" anchor="ctr"/>
                <a:lstStyle/>
                <a:p>
                  <a:pPr algn="ctr"/>
                  <a:endParaRPr lang="bg-BG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285577" y="11023704"/>
                  <a:ext cx="2916184" cy="58477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rgbClr val="F4A841"/>
                      </a:solidFill>
                      <a:latin typeface="Arial" charset="0"/>
                      <a:ea typeface="Arial" charset="0"/>
                      <a:cs typeface="Arial" charset="0"/>
                    </a:rPr>
                    <a:t>Subscriptions</a:t>
                  </a:r>
                </a:p>
              </p:txBody>
            </p:sp>
          </p:grpSp>
        </p:grpSp>
        <p:sp>
          <p:nvSpPr>
            <p:cNvPr id="27" name="Subtitle 2"/>
            <p:cNvSpPr txBox="1">
              <a:spLocks/>
            </p:cNvSpPr>
            <p:nvPr/>
          </p:nvSpPr>
          <p:spPr>
            <a:xfrm>
              <a:off x="4111646" y="10957477"/>
              <a:ext cx="19962788" cy="674354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4040"/>
                </a:lnSpc>
              </a:pPr>
              <a:r>
                <a:rPr 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Represents a disposable resource, such as the execution of an Observable</a:t>
              </a:r>
              <a:endParaRPr lang="en-US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94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446372" y="5480709"/>
            <a:ext cx="13507186" cy="275458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Observables</a:t>
            </a:r>
          </a:p>
        </p:txBody>
      </p:sp>
    </p:spTree>
    <p:extLst>
      <p:ext uri="{BB962C8B-B14F-4D97-AF65-F5344CB8AC3E}">
        <p14:creationId xmlns:p14="http://schemas.microsoft.com/office/powerpoint/2010/main" val="19110845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Observable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163427" y="4460685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25703" y="4295353"/>
            <a:ext cx="1587779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dirty="0" err="1"/>
              <a:t>Represents</a:t>
            </a:r>
            <a:r>
              <a:rPr lang="es-ES" dirty="0"/>
              <a:t> a</a:t>
            </a:r>
            <a:r>
              <a:rPr lang="es-ES" b="1" dirty="0"/>
              <a:t> </a:t>
            </a:r>
            <a:r>
              <a:rPr lang="es-ES" b="1" dirty="0" err="1"/>
              <a:t>sequence</a:t>
            </a:r>
            <a:r>
              <a:rPr lang="es-ES" b="1" dirty="0"/>
              <a:t> of </a:t>
            </a:r>
            <a:r>
              <a:rPr lang="es-ES" b="1" dirty="0" err="1"/>
              <a:t>values</a:t>
            </a:r>
            <a:r>
              <a:rPr lang="es-ES" b="1" dirty="0"/>
              <a:t> </a:t>
            </a:r>
            <a:r>
              <a:rPr lang="es-ES" dirty="0" err="1"/>
              <a:t>over</a:t>
            </a:r>
            <a:r>
              <a:rPr lang="es-ES" dirty="0"/>
              <a:t> time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1163427" y="5969987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25703" y="5804655"/>
            <a:ext cx="1587779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asynchronous</a:t>
            </a:r>
            <a:endParaRPr lang="es-ES" b="1" dirty="0"/>
          </a:p>
        </p:txBody>
      </p:sp>
      <p:sp>
        <p:nvSpPr>
          <p:cNvPr id="14" name="Oval 13"/>
          <p:cNvSpPr/>
          <p:nvPr/>
        </p:nvSpPr>
        <p:spPr bwMode="auto">
          <a:xfrm>
            <a:off x="1163427" y="7590834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25703" y="7425502"/>
            <a:ext cx="1587779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Lazy</a:t>
            </a:r>
            <a:endParaRPr lang="es-ES" b="1" dirty="0"/>
          </a:p>
        </p:txBody>
      </p:sp>
      <p:sp>
        <p:nvSpPr>
          <p:cNvPr id="16" name="Oval 15"/>
          <p:cNvSpPr/>
          <p:nvPr/>
        </p:nvSpPr>
        <p:spPr bwMode="auto">
          <a:xfrm>
            <a:off x="1163427" y="9104468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25703" y="8939136"/>
            <a:ext cx="1587779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b="1" dirty="0"/>
              <a:t>To </a:t>
            </a:r>
            <a:r>
              <a:rPr lang="es-ES" b="1" dirty="0" err="1"/>
              <a:t>get</a:t>
            </a:r>
            <a:r>
              <a:rPr lang="es-ES" b="1" dirty="0"/>
              <a:t> </a:t>
            </a:r>
            <a:r>
              <a:rPr lang="es-ES" b="1" dirty="0" err="1"/>
              <a:t>values</a:t>
            </a:r>
            <a:r>
              <a:rPr lang="es-ES" dirty="0"/>
              <a:t> </a:t>
            </a:r>
            <a:r>
              <a:rPr lang="es-ES" dirty="0" err="1"/>
              <a:t>out</a:t>
            </a:r>
            <a:r>
              <a:rPr lang="es-ES" dirty="0"/>
              <a:t>,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to </a:t>
            </a:r>
            <a:r>
              <a:rPr lang="es-ES" b="1" dirty="0"/>
              <a:t>subscribe</a:t>
            </a:r>
            <a:r>
              <a:rPr lang="es-ES" dirty="0"/>
              <a:t> to </a:t>
            </a:r>
            <a:r>
              <a:rPr lang="es-ES" dirty="0" err="1"/>
              <a:t>it</a:t>
            </a:r>
            <a:endParaRPr lang="es-ES" b="1" dirty="0"/>
          </a:p>
        </p:txBody>
      </p:sp>
      <p:pic>
        <p:nvPicPr>
          <p:cNvPr id="2050" name="Picture 2" descr="Diagram classifying the four RxJS data ty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8537" y="3242742"/>
            <a:ext cx="11412181" cy="746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760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Observable</a:t>
            </a:r>
            <a:endParaRPr lang="en-US" sz="8000" b="1" dirty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" y="1950061"/>
            <a:ext cx="24377650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s-ES" sz="6000" b="1" dirty="0" err="1">
                <a:solidFill>
                  <a:srgbClr val="309583"/>
                </a:solidFill>
              </a:rPr>
              <a:t>Don’t</a:t>
            </a:r>
            <a:r>
              <a:rPr lang="es-ES" sz="6000" b="1" dirty="0">
                <a:solidFill>
                  <a:srgbClr val="309583"/>
                </a:solidFill>
              </a:rPr>
              <a:t> </a:t>
            </a:r>
            <a:r>
              <a:rPr lang="es-ES" sz="6000" b="1" dirty="0" err="1">
                <a:solidFill>
                  <a:srgbClr val="309583"/>
                </a:solidFill>
              </a:rPr>
              <a:t>you</a:t>
            </a:r>
            <a:r>
              <a:rPr lang="es-ES" sz="6000" b="1" dirty="0">
                <a:solidFill>
                  <a:srgbClr val="309583"/>
                </a:solidFill>
              </a:rPr>
              <a:t> </a:t>
            </a:r>
            <a:r>
              <a:rPr lang="es-ES" sz="6000" b="1" dirty="0" err="1">
                <a:solidFill>
                  <a:srgbClr val="309583"/>
                </a:solidFill>
              </a:rPr>
              <a:t>understand</a:t>
            </a:r>
            <a:r>
              <a:rPr lang="es-ES" sz="6000" b="1" dirty="0">
                <a:solidFill>
                  <a:srgbClr val="309583"/>
                </a:solidFill>
              </a:rPr>
              <a:t> </a:t>
            </a:r>
            <a:r>
              <a:rPr lang="es-ES" sz="6000" b="1" dirty="0" err="1">
                <a:solidFill>
                  <a:srgbClr val="309583"/>
                </a:solidFill>
              </a:rPr>
              <a:t>what</a:t>
            </a:r>
            <a:r>
              <a:rPr lang="es-ES" sz="6000" b="1" dirty="0">
                <a:solidFill>
                  <a:srgbClr val="309583"/>
                </a:solidFill>
              </a:rPr>
              <a:t> Observable and </a:t>
            </a:r>
            <a:r>
              <a:rPr lang="es-ES" sz="6000" b="1" dirty="0" err="1">
                <a:solidFill>
                  <a:srgbClr val="309583"/>
                </a:solidFill>
              </a:rPr>
              <a:t>Observer</a:t>
            </a:r>
            <a:r>
              <a:rPr lang="es-ES" sz="6000" b="1" dirty="0">
                <a:solidFill>
                  <a:srgbClr val="309583"/>
                </a:solidFill>
              </a:rPr>
              <a:t> are?</a:t>
            </a:r>
          </a:p>
          <a:p>
            <a:pPr algn="ctr"/>
            <a:endParaRPr lang="es-ES" b="1" dirty="0">
              <a:solidFill>
                <a:srgbClr val="309583"/>
              </a:solidFill>
            </a:endParaRPr>
          </a:p>
        </p:txBody>
      </p:sp>
      <p:pic>
        <p:nvPicPr>
          <p:cNvPr id="1026" name="Picture 2" descr="Image result for i dont underst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0" y="9431462"/>
            <a:ext cx="6380343" cy="42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9172553" y="3763635"/>
            <a:ext cx="14575102" cy="3987182"/>
            <a:chOff x="9172553" y="3427734"/>
            <a:chExt cx="14575102" cy="3987182"/>
          </a:xfrm>
        </p:grpSpPr>
        <p:sp>
          <p:nvSpPr>
            <p:cNvPr id="20" name="Shape 96"/>
            <p:cNvSpPr txBox="1">
              <a:spLocks/>
            </p:cNvSpPr>
            <p:nvPr/>
          </p:nvSpPr>
          <p:spPr>
            <a:xfrm>
              <a:off x="9172553" y="3739544"/>
              <a:ext cx="14575102" cy="3675372"/>
            </a:xfrm>
            <a:prstGeom prst="rect">
              <a:avLst/>
            </a:prstGeom>
          </p:spPr>
          <p:txBody>
            <a:bodyPr lIns="91425" tIns="91425" rIns="91425" bIns="91425" anchor="ctr" anchorCtr="0">
              <a:noAutofit/>
            </a:bodyPr>
            <a:lstStyle>
              <a:lvl1pPr marL="457109" indent="-457109" algn="l" defTabSz="1828434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lang="en-US" sz="48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137132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40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2285543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6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3199760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2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4113977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200" kern="1200" dirty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5028194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411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628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84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defTabSz="91440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s-ES" sz="3000" dirty="0" err="1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const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sz="3000" dirty="0" err="1">
                  <a:solidFill>
                    <a:srgbClr val="006699"/>
                  </a:solidFill>
                  <a:latin typeface="Consolas"/>
                  <a:ea typeface="Consolas"/>
                  <a:cs typeface="Consolas"/>
                  <a:sym typeface="Consolas"/>
                </a:rPr>
                <a:t>observer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sz="3000" dirty="0">
                  <a:solidFill>
                    <a:srgbClr val="006699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(data,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nextCB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errorCB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completeCB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 =&gt; {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next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(e) =&gt;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nextCB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(e);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error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err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 =&gt;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errorCB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err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complete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() =&gt;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completeCB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}</a:t>
              </a:r>
              <a:r>
                <a:rPr lang="es-ES" altLang="es-ES" sz="3000" dirty="0"/>
                <a:t> </a:t>
              </a:r>
              <a:endParaRPr lang="es-ES" altLang="es-ES" sz="3000" dirty="0">
                <a:latin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72553" y="3427734"/>
              <a:ext cx="14079333" cy="1452669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sz="4400" b="1" dirty="0" err="1"/>
                <a:t>Observer</a:t>
              </a:r>
              <a:endParaRPr lang="es-ES" sz="4400" b="1" dirty="0"/>
            </a:p>
            <a:p>
              <a:endParaRPr lang="es-E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324954" y="7895668"/>
            <a:ext cx="13143160" cy="5537899"/>
            <a:chOff x="9324954" y="7634414"/>
            <a:chExt cx="13143160" cy="5537899"/>
          </a:xfrm>
          <a:noFill/>
        </p:grpSpPr>
        <p:sp>
          <p:nvSpPr>
            <p:cNvPr id="18" name="Shape 96"/>
            <p:cNvSpPr txBox="1">
              <a:spLocks/>
            </p:cNvSpPr>
            <p:nvPr/>
          </p:nvSpPr>
          <p:spPr>
            <a:xfrm>
              <a:off x="9498563" y="8350888"/>
              <a:ext cx="12969551" cy="4821425"/>
            </a:xfrm>
            <a:prstGeom prst="rect">
              <a:avLst/>
            </a:prstGeom>
            <a:grpFill/>
          </p:spPr>
          <p:txBody>
            <a:bodyPr lIns="91425" tIns="91425" rIns="91425" bIns="91425" anchor="ctr" anchorCtr="0">
              <a:noAutofit/>
            </a:bodyPr>
            <a:lstStyle>
              <a:lvl1pPr marL="457109" indent="-457109" algn="l" defTabSz="1828434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lang="en-US" sz="48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137132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40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2285543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6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3199760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2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4113977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200" kern="1200" dirty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5028194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411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628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84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defTabSz="91440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s-ES" sz="3000" dirty="0" err="1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const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sz="3000" dirty="0">
                  <a:solidFill>
                    <a:srgbClr val="006699"/>
                  </a:solidFill>
                  <a:latin typeface="Consolas"/>
                  <a:ea typeface="Consolas"/>
                  <a:cs typeface="Consolas"/>
                  <a:sym typeface="Consolas"/>
                </a:rPr>
                <a:t>observable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sz="3000" dirty="0">
                  <a:solidFill>
                    <a:srgbClr val="006699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observer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 =&gt; {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const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new 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.ondata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(e) =&gt;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observer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.next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(e);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.onerror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err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 =&gt;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observer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.error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err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.oncomplete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() =&gt;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observer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.complete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endParaRPr lang="es-ES" altLang="es-ES" sz="3000" dirty="0">
                <a:latin typeface="Menlo" panose="020B0609030804020204" pitchFamily="49" charset="0"/>
                <a:cs typeface="Menlo" panose="020B0609030804020204" pitchFamily="49" charset="0"/>
              </a:endParaRPr>
            </a:p>
            <a:p>
              <a:pPr marL="0" lvl="0" indent="0" defTabSz="91440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solidFill>
                    <a:srgbClr val="00B050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return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() =&gt; {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	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.destroy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};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}</a:t>
              </a:r>
              <a:r>
                <a:rPr lang="es-ES" altLang="es-ES" sz="3000" dirty="0"/>
                <a:t> </a:t>
              </a:r>
              <a:endParaRPr lang="es-ES" altLang="es-ES" sz="3000" dirty="0">
                <a:latin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324954" y="7634414"/>
              <a:ext cx="12528394" cy="1452669"/>
            </a:xfrm>
            <a:prstGeom prst="rect">
              <a:avLst/>
            </a:prstGeom>
            <a:grp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sz="4400" b="1" dirty="0"/>
                <a:t>Observable</a:t>
              </a:r>
            </a:p>
            <a:p>
              <a:endParaRPr lang="es-E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16357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Observable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RxJS</a:t>
            </a:r>
            <a:endParaRPr lang="es-ES" sz="6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31713" y="4152927"/>
            <a:ext cx="11538281" cy="8781664"/>
            <a:chOff x="431713" y="4152927"/>
            <a:chExt cx="11538281" cy="8781664"/>
          </a:xfrm>
        </p:grpSpPr>
        <p:grpSp>
          <p:nvGrpSpPr>
            <p:cNvPr id="3" name="Group 2"/>
            <p:cNvGrpSpPr/>
            <p:nvPr/>
          </p:nvGrpSpPr>
          <p:grpSpPr>
            <a:xfrm>
              <a:off x="431716" y="4152927"/>
              <a:ext cx="11538278" cy="721934"/>
              <a:chOff x="431716" y="2272368"/>
              <a:chExt cx="11538278" cy="721934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431716" y="2272368"/>
                <a:ext cx="11538278" cy="70870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483742" y="2286416"/>
                <a:ext cx="9251383" cy="70788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Cold observable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431715" y="5241218"/>
              <a:ext cx="11538279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Starts running upon subscription: only pushes values to the observers when subscribe method is called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1714" y="7954259"/>
              <a:ext cx="11538279" cy="570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Every observer can see whole stream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1713" y="10790414"/>
              <a:ext cx="11538279" cy="2144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Examples: 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Service Request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Reading file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2428374" y="4152927"/>
            <a:ext cx="11538281" cy="8781664"/>
            <a:chOff x="12428374" y="4152927"/>
            <a:chExt cx="11538281" cy="8781664"/>
          </a:xfrm>
        </p:grpSpPr>
        <p:grpSp>
          <p:nvGrpSpPr>
            <p:cNvPr id="2" name="Group 1"/>
            <p:cNvGrpSpPr/>
            <p:nvPr/>
          </p:nvGrpSpPr>
          <p:grpSpPr>
            <a:xfrm>
              <a:off x="12428376" y="4152927"/>
              <a:ext cx="11538278" cy="735981"/>
              <a:chOff x="12428376" y="2272368"/>
              <a:chExt cx="11538278" cy="735981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2428376" y="2272368"/>
                <a:ext cx="11538278" cy="73598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3681493" y="2286416"/>
                <a:ext cx="8591911" cy="70788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Hot Observable</a:t>
                </a: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2428374" y="5241218"/>
              <a:ext cx="11538279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Emits immediately whether its Observer is ready or not and regardless of subscribers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428376" y="7954259"/>
              <a:ext cx="11538279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Is shared among all subscribers, and each subscriber is pushed the next value in the sequence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428376" y="10790414"/>
              <a:ext cx="11538279" cy="2144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Examples: 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Mouse events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Video streaming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" y="1950061"/>
            <a:ext cx="24377650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s-ES" sz="6000" b="1" dirty="0" err="1">
                <a:solidFill>
                  <a:srgbClr val="309583"/>
                </a:solidFill>
                <a:latin typeface="Arial" charset="0"/>
                <a:ea typeface="Arial" charset="0"/>
                <a:cs typeface="Arial" charset="0"/>
              </a:rPr>
              <a:t>Types</a:t>
            </a:r>
            <a:endParaRPr lang="es-ES" sz="6000" b="1" dirty="0">
              <a:solidFill>
                <a:srgbClr val="309583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s-ES" b="1" dirty="0">
              <a:solidFill>
                <a:srgbClr val="309583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311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895745" y="4149575"/>
            <a:ext cx="14608450" cy="5416849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40617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804918" y="5480709"/>
            <a:ext cx="10790097" cy="275458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</a:t>
            </a:r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4744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Operators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63427" y="4018355"/>
            <a:ext cx="22748996" cy="1329558"/>
            <a:chOff x="1163427" y="4018355"/>
            <a:chExt cx="22748996" cy="1329558"/>
          </a:xfrm>
        </p:grpSpPr>
        <p:sp>
          <p:nvSpPr>
            <p:cNvPr id="10" name="Oval 9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25703" y="4018355"/>
              <a:ext cx="21986720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Allow us to spawn sequences of asynchronous requests taking advantage of pure functions to keep all of the information properly scoped</a:t>
              </a:r>
              <a:endParaRPr lang="es-ES" dirty="0"/>
            </a:p>
          </p:txBody>
        </p:sp>
      </p:grpSp>
      <p:sp>
        <p:nvSpPr>
          <p:cNvPr id="19" name="Oval 18"/>
          <p:cNvSpPr/>
          <p:nvPr/>
        </p:nvSpPr>
        <p:spPr bwMode="auto">
          <a:xfrm>
            <a:off x="1163427" y="6321115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25703" y="6154833"/>
            <a:ext cx="21986720" cy="4653545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Allow us to manipulate or edit the data passing it from the producer to the consumer (pipeline):</a:t>
            </a:r>
          </a:p>
          <a:p>
            <a:endParaRPr lang="en-U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dirty="0"/>
              <a:t>we can adapt the output of the producer to match the expectations of the consumer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dirty="0"/>
              <a:t>promotes a separation of concerns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dirty="0"/>
              <a:t>This design principle is typically extremely hard to accomplish in large-scale JavaScript applications, but </a:t>
            </a:r>
            <a:r>
              <a:rPr lang="en-US" dirty="0" err="1"/>
              <a:t>RxJS</a:t>
            </a:r>
            <a:r>
              <a:rPr lang="en-US" dirty="0"/>
              <a:t> facilitates this model of design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3372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Operators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9764" y="4046257"/>
            <a:ext cx="21986720" cy="686953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 err="1"/>
              <a:t>Combination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 err="1"/>
              <a:t>Creation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 err="1"/>
              <a:t>Transformation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 err="1"/>
              <a:t>Filtering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/>
              <a:t>Error </a:t>
            </a:r>
            <a:r>
              <a:rPr lang="es-ES" dirty="0" err="1"/>
              <a:t>handling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 err="1"/>
              <a:t>Multicasting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/>
              <a:t>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" y="1950061"/>
            <a:ext cx="24377650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s-ES" sz="6000" b="1" dirty="0" err="1">
                <a:solidFill>
                  <a:srgbClr val="309583"/>
                </a:solidFill>
              </a:rPr>
              <a:t>Categories</a:t>
            </a:r>
            <a:endParaRPr lang="es-ES" sz="6000" b="1" dirty="0">
              <a:solidFill>
                <a:srgbClr val="309583"/>
              </a:solidFill>
            </a:endParaRPr>
          </a:p>
          <a:p>
            <a:pPr algn="ctr"/>
            <a:endParaRPr lang="es-ES" b="1" dirty="0">
              <a:solidFill>
                <a:srgbClr val="309583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Observable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.fromEvent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, ‘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keyup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’)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.target.value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.length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&gt; 3)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distinctUntilChanged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switchMap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term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service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.getResult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term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.subscribe(console.log);</a:t>
            </a:r>
            <a:endParaRPr lang="es-ES" altLang="es-E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954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22846" y="-30602"/>
            <a:ext cx="24400495" cy="137466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" y="5408011"/>
            <a:ext cx="24377649" cy="2418932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Operators that you may know</a:t>
            </a:r>
          </a:p>
        </p:txBody>
      </p:sp>
    </p:spTree>
    <p:extLst>
      <p:ext uri="{BB962C8B-B14F-4D97-AF65-F5344CB8AC3E}">
        <p14:creationId xmlns:p14="http://schemas.microsoft.com/office/powerpoint/2010/main" val="172545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7200" b="1" dirty="0" err="1">
                <a:solidFill>
                  <a:schemeClr val="bg1"/>
                </a:solidFill>
              </a:rPr>
              <a:t>Concat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329" y="5627771"/>
            <a:ext cx="17442991" cy="2370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Subscribe to Observables in order but only when the previous completes, then move to the next one</a:t>
            </a:r>
            <a:b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60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328" y="9743561"/>
            <a:ext cx="17364491" cy="30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18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7200" b="1" dirty="0" err="1">
                <a:solidFill>
                  <a:schemeClr val="bg1"/>
                </a:solidFill>
              </a:rPr>
              <a:t>forkJoin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/>
              <a:t> 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Don’t let me know until all the Observables are complete, then give me all the values at once</a:t>
            </a:r>
          </a:p>
          <a:p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183" y="5306119"/>
            <a:ext cx="15544800" cy="210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7" y="7937795"/>
            <a:ext cx="14020131" cy="487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82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7200" b="1" dirty="0" err="1">
                <a:solidFill>
                  <a:schemeClr val="bg1"/>
                </a:solidFill>
              </a:rPr>
              <a:t>mergeMap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Only when the inner Observable emits, let me know by merging the value to the outer Observable</a:t>
            </a:r>
          </a:p>
          <a:p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217" y="4933506"/>
            <a:ext cx="19261266" cy="25479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217" y="8203355"/>
            <a:ext cx="19317162" cy="273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4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7200" b="1" dirty="0" err="1">
                <a:solidFill>
                  <a:schemeClr val="bg1"/>
                </a:solidFill>
              </a:rPr>
              <a:t>switchMap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Like </a:t>
            </a:r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mergeMap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but when the source Observable emits cancel any previous subscriptions of the inner Observable</a:t>
            </a:r>
          </a:p>
          <a:p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782" y="4721162"/>
            <a:ext cx="14054545" cy="32576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779" y="8475497"/>
            <a:ext cx="12416550" cy="49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34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7200" b="1" dirty="0" err="1">
                <a:solidFill>
                  <a:schemeClr val="bg1"/>
                </a:solidFill>
              </a:rPr>
              <a:t>combineLatest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Let me know when any Observable emits but also give me the latest value from the others</a:t>
            </a:r>
          </a:p>
          <a:p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3" y="5469323"/>
            <a:ext cx="12559152" cy="50304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449" y="5146158"/>
            <a:ext cx="11222975" cy="631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7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11398" y="5480709"/>
            <a:ext cx="14977141" cy="5416849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Subscriptions</a:t>
            </a:r>
            <a:endParaRPr lang="es-ES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1960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Functional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14745" y="2736697"/>
            <a:ext cx="19032183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4800" b="1" dirty="0">
                <a:solidFill>
                  <a:srgbClr val="1EA185"/>
                </a:solidFill>
                <a:latin typeface="Arial" charset="0"/>
                <a:ea typeface="Arial" charset="0"/>
                <a:cs typeface="Arial" charset="0"/>
              </a:rPr>
              <a:t>Programming paradigm based on this concepts: </a:t>
            </a:r>
            <a:endParaRPr lang="en-US" b="1" dirty="0">
              <a:solidFill>
                <a:srgbClr val="1EA185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5650590" y="4796711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12866" y="4631379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Pure functions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5647713" y="7434665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409989" y="7269333"/>
            <a:ext cx="1541484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Avoiding 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shared state,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 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mutable data, 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and 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side-effects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650590" y="6137135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12866" y="5971803"/>
            <a:ext cx="1587779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Function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composition</a:t>
            </a:r>
            <a:endParaRPr lang="es-E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5647713" y="8773901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09989" y="8608569"/>
            <a:ext cx="1691583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Referential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Transparency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Immutability</a:t>
            </a:r>
            <a:endParaRPr lang="es-E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5650590" y="10167816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12866" y="10002484"/>
            <a:ext cx="16912960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Higher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Order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Functions</a:t>
            </a:r>
            <a:endParaRPr lang="es-E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650590" y="11594898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412866" y="11429566"/>
            <a:ext cx="16912960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Currying</a:t>
            </a:r>
            <a:endParaRPr lang="es-ES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579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Subscriptions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51993" y="7143267"/>
            <a:ext cx="22748996" cy="775561"/>
            <a:chOff x="1163427" y="4277148"/>
            <a:chExt cx="22748996" cy="775561"/>
          </a:xfrm>
        </p:grpSpPr>
        <p:sp>
          <p:nvSpPr>
            <p:cNvPr id="10" name="Oval 9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 subscription is the consumer of an observable, with </a:t>
              </a:r>
              <a:r>
                <a:rPr lang="en-US" dirty="0" err="1"/>
                <a:t>IoC</a:t>
              </a:r>
              <a:r>
                <a:rPr lang="en-US" dirty="0"/>
                <a:t> gets the desired data</a:t>
              </a:r>
              <a:endParaRPr lang="es-E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51993" y="4429548"/>
            <a:ext cx="22748996" cy="775561"/>
            <a:chOff x="1163427" y="4277148"/>
            <a:chExt cx="22748996" cy="775561"/>
          </a:xfrm>
        </p:grpSpPr>
        <p:sp>
          <p:nvSpPr>
            <p:cNvPr id="13" name="Oval 12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calling subscribe() on an observable source returns a Subscription object</a:t>
              </a:r>
              <a:endParaRPr lang="es-E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51993" y="9715771"/>
            <a:ext cx="22748996" cy="775561"/>
            <a:chOff x="1163427" y="4294403"/>
            <a:chExt cx="22748996" cy="775561"/>
          </a:xfrm>
        </p:grpSpPr>
        <p:sp>
          <p:nvSpPr>
            <p:cNvPr id="16" name="Oval 15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25703" y="4294403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This is a consistent push-based mechanism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874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609266" y="5480709"/>
            <a:ext cx="12146237" cy="5416849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 rot="20139468">
            <a:off x="18119194" y="364353"/>
            <a:ext cx="4893101" cy="7680294"/>
            <a:chOff x="716165" y="2920941"/>
            <a:chExt cx="4893101" cy="7680294"/>
          </a:xfrm>
        </p:grpSpPr>
        <p:grpSp>
          <p:nvGrpSpPr>
            <p:cNvPr id="4" name="Group 3"/>
            <p:cNvGrpSpPr/>
            <p:nvPr/>
          </p:nvGrpSpPr>
          <p:grpSpPr>
            <a:xfrm>
              <a:off x="716165" y="2920941"/>
              <a:ext cx="4893101" cy="7680294"/>
              <a:chOff x="4934796" y="1751013"/>
              <a:chExt cx="2935287" cy="4606075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5" name="Freeform 13"/>
              <p:cNvSpPr>
                <a:spLocks noEditPoints="1"/>
              </p:cNvSpPr>
              <p:nvPr/>
            </p:nvSpPr>
            <p:spPr bwMode="auto">
              <a:xfrm>
                <a:off x="4934796" y="1751013"/>
                <a:ext cx="2935287" cy="3470275"/>
              </a:xfrm>
              <a:custGeom>
                <a:avLst/>
                <a:gdLst>
                  <a:gd name="T0" fmla="*/ 774 w 1058"/>
                  <a:gd name="T1" fmla="*/ 1252 h 1252"/>
                  <a:gd name="T2" fmla="*/ 283 w 1058"/>
                  <a:gd name="T3" fmla="*/ 1252 h 1252"/>
                  <a:gd name="T4" fmla="*/ 248 w 1058"/>
                  <a:gd name="T5" fmla="*/ 1218 h 1252"/>
                  <a:gd name="T6" fmla="*/ 142 w 1058"/>
                  <a:gd name="T7" fmla="*/ 887 h 1252"/>
                  <a:gd name="T8" fmla="*/ 110 w 1058"/>
                  <a:gd name="T9" fmla="*/ 831 h 1252"/>
                  <a:gd name="T10" fmla="*/ 0 w 1058"/>
                  <a:gd name="T11" fmla="*/ 529 h 1252"/>
                  <a:gd name="T12" fmla="*/ 529 w 1058"/>
                  <a:gd name="T13" fmla="*/ 0 h 1252"/>
                  <a:gd name="T14" fmla="*/ 1058 w 1058"/>
                  <a:gd name="T15" fmla="*/ 529 h 1252"/>
                  <a:gd name="T16" fmla="*/ 947 w 1058"/>
                  <a:gd name="T17" fmla="*/ 831 h 1252"/>
                  <a:gd name="T18" fmla="*/ 916 w 1058"/>
                  <a:gd name="T19" fmla="*/ 887 h 1252"/>
                  <a:gd name="T20" fmla="*/ 810 w 1058"/>
                  <a:gd name="T21" fmla="*/ 1218 h 1252"/>
                  <a:gd name="T22" fmla="*/ 774 w 1058"/>
                  <a:gd name="T23" fmla="*/ 1252 h 1252"/>
                  <a:gd name="T24" fmla="*/ 315 w 1058"/>
                  <a:gd name="T25" fmla="*/ 1180 h 1252"/>
                  <a:gd name="T26" fmla="*/ 742 w 1058"/>
                  <a:gd name="T27" fmla="*/ 1180 h 1252"/>
                  <a:gd name="T28" fmla="*/ 851 w 1058"/>
                  <a:gd name="T29" fmla="*/ 857 h 1252"/>
                  <a:gd name="T30" fmla="*/ 885 w 1058"/>
                  <a:gd name="T31" fmla="*/ 794 h 1252"/>
                  <a:gd name="T32" fmla="*/ 986 w 1058"/>
                  <a:gd name="T33" fmla="*/ 529 h 1252"/>
                  <a:gd name="T34" fmla="*/ 529 w 1058"/>
                  <a:gd name="T35" fmla="*/ 72 h 1252"/>
                  <a:gd name="T36" fmla="*/ 72 w 1058"/>
                  <a:gd name="T37" fmla="*/ 529 h 1252"/>
                  <a:gd name="T38" fmla="*/ 172 w 1058"/>
                  <a:gd name="T39" fmla="*/ 794 h 1252"/>
                  <a:gd name="T40" fmla="*/ 207 w 1058"/>
                  <a:gd name="T41" fmla="*/ 857 h 1252"/>
                  <a:gd name="T42" fmla="*/ 315 w 1058"/>
                  <a:gd name="T43" fmla="*/ 1180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58" h="1252">
                    <a:moveTo>
                      <a:pt x="774" y="1252"/>
                    </a:moveTo>
                    <a:cubicBezTo>
                      <a:pt x="283" y="1252"/>
                      <a:pt x="283" y="1252"/>
                      <a:pt x="283" y="1252"/>
                    </a:cubicBezTo>
                    <a:cubicBezTo>
                      <a:pt x="264" y="1252"/>
                      <a:pt x="249" y="1237"/>
                      <a:pt x="248" y="1218"/>
                    </a:cubicBezTo>
                    <a:cubicBezTo>
                      <a:pt x="247" y="1217"/>
                      <a:pt x="239" y="1097"/>
                      <a:pt x="142" y="887"/>
                    </a:cubicBezTo>
                    <a:cubicBezTo>
                      <a:pt x="135" y="873"/>
                      <a:pt x="123" y="853"/>
                      <a:pt x="110" y="831"/>
                    </a:cubicBezTo>
                    <a:cubicBezTo>
                      <a:pt x="66" y="755"/>
                      <a:pt x="0" y="640"/>
                      <a:pt x="0" y="529"/>
                    </a:cubicBezTo>
                    <a:cubicBezTo>
                      <a:pt x="0" y="238"/>
                      <a:pt x="237" y="0"/>
                      <a:pt x="529" y="0"/>
                    </a:cubicBezTo>
                    <a:cubicBezTo>
                      <a:pt x="820" y="0"/>
                      <a:pt x="1058" y="238"/>
                      <a:pt x="1058" y="529"/>
                    </a:cubicBezTo>
                    <a:cubicBezTo>
                      <a:pt x="1058" y="640"/>
                      <a:pt x="991" y="755"/>
                      <a:pt x="947" y="831"/>
                    </a:cubicBezTo>
                    <a:cubicBezTo>
                      <a:pt x="934" y="853"/>
                      <a:pt x="923" y="873"/>
                      <a:pt x="916" y="887"/>
                    </a:cubicBezTo>
                    <a:cubicBezTo>
                      <a:pt x="818" y="1097"/>
                      <a:pt x="810" y="1217"/>
                      <a:pt x="810" y="1218"/>
                    </a:cubicBezTo>
                    <a:cubicBezTo>
                      <a:pt x="809" y="1237"/>
                      <a:pt x="793" y="1252"/>
                      <a:pt x="774" y="1252"/>
                    </a:cubicBezTo>
                    <a:close/>
                    <a:moveTo>
                      <a:pt x="315" y="1180"/>
                    </a:moveTo>
                    <a:cubicBezTo>
                      <a:pt x="742" y="1180"/>
                      <a:pt x="742" y="1180"/>
                      <a:pt x="742" y="1180"/>
                    </a:cubicBezTo>
                    <a:cubicBezTo>
                      <a:pt x="751" y="1127"/>
                      <a:pt x="776" y="1017"/>
                      <a:pt x="851" y="857"/>
                    </a:cubicBezTo>
                    <a:cubicBezTo>
                      <a:pt x="859" y="840"/>
                      <a:pt x="871" y="819"/>
                      <a:pt x="885" y="794"/>
                    </a:cubicBezTo>
                    <a:cubicBezTo>
                      <a:pt x="928" y="721"/>
                      <a:pt x="986" y="621"/>
                      <a:pt x="986" y="529"/>
                    </a:cubicBezTo>
                    <a:cubicBezTo>
                      <a:pt x="986" y="277"/>
                      <a:pt x="781" y="72"/>
                      <a:pt x="529" y="72"/>
                    </a:cubicBezTo>
                    <a:cubicBezTo>
                      <a:pt x="277" y="72"/>
                      <a:pt x="72" y="277"/>
                      <a:pt x="72" y="529"/>
                    </a:cubicBezTo>
                    <a:cubicBezTo>
                      <a:pt x="72" y="621"/>
                      <a:pt x="130" y="721"/>
                      <a:pt x="172" y="794"/>
                    </a:cubicBezTo>
                    <a:cubicBezTo>
                      <a:pt x="187" y="819"/>
                      <a:pt x="199" y="840"/>
                      <a:pt x="207" y="857"/>
                    </a:cubicBezTo>
                    <a:cubicBezTo>
                      <a:pt x="281" y="1017"/>
                      <a:pt x="307" y="1127"/>
                      <a:pt x="315" y="11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" name="Freeform 16"/>
              <p:cNvSpPr>
                <a:spLocks noEditPoints="1"/>
              </p:cNvSpPr>
              <p:nvPr/>
            </p:nvSpPr>
            <p:spPr bwMode="auto">
              <a:xfrm>
                <a:off x="5672983" y="5153763"/>
                <a:ext cx="1500187" cy="1203325"/>
              </a:xfrm>
              <a:custGeom>
                <a:avLst/>
                <a:gdLst>
                  <a:gd name="T0" fmla="*/ 495 w 541"/>
                  <a:gd name="T1" fmla="*/ 223 h 434"/>
                  <a:gd name="T2" fmla="*/ 540 w 541"/>
                  <a:gd name="T3" fmla="*/ 168 h 434"/>
                  <a:gd name="T4" fmla="*/ 494 w 541"/>
                  <a:gd name="T5" fmla="*/ 112 h 434"/>
                  <a:gd name="T6" fmla="*/ 540 w 541"/>
                  <a:gd name="T7" fmla="*/ 57 h 434"/>
                  <a:gd name="T8" fmla="*/ 483 w 541"/>
                  <a:gd name="T9" fmla="*/ 0 h 434"/>
                  <a:gd name="T10" fmla="*/ 56 w 541"/>
                  <a:gd name="T11" fmla="*/ 0 h 434"/>
                  <a:gd name="T12" fmla="*/ 0 w 541"/>
                  <a:gd name="T13" fmla="*/ 56 h 434"/>
                  <a:gd name="T14" fmla="*/ 46 w 541"/>
                  <a:gd name="T15" fmla="*/ 112 h 434"/>
                  <a:gd name="T16" fmla="*/ 0 w 541"/>
                  <a:gd name="T17" fmla="*/ 167 h 434"/>
                  <a:gd name="T18" fmla="*/ 46 w 541"/>
                  <a:gd name="T19" fmla="*/ 223 h 434"/>
                  <a:gd name="T20" fmla="*/ 1 w 541"/>
                  <a:gd name="T21" fmla="*/ 278 h 434"/>
                  <a:gd name="T22" fmla="*/ 57 w 541"/>
                  <a:gd name="T23" fmla="*/ 334 h 434"/>
                  <a:gd name="T24" fmla="*/ 157 w 541"/>
                  <a:gd name="T25" fmla="*/ 334 h 434"/>
                  <a:gd name="T26" fmla="*/ 161 w 541"/>
                  <a:gd name="T27" fmla="*/ 351 h 434"/>
                  <a:gd name="T28" fmla="*/ 272 w 541"/>
                  <a:gd name="T29" fmla="*/ 433 h 434"/>
                  <a:gd name="T30" fmla="*/ 383 w 541"/>
                  <a:gd name="T31" fmla="*/ 335 h 434"/>
                  <a:gd name="T32" fmla="*/ 484 w 541"/>
                  <a:gd name="T33" fmla="*/ 335 h 434"/>
                  <a:gd name="T34" fmla="*/ 541 w 541"/>
                  <a:gd name="T35" fmla="*/ 278 h 434"/>
                  <a:gd name="T36" fmla="*/ 495 w 541"/>
                  <a:gd name="T37" fmla="*/ 223 h 434"/>
                  <a:gd name="T38" fmla="*/ 423 w 541"/>
                  <a:gd name="T39" fmla="*/ 241 h 434"/>
                  <a:gd name="T40" fmla="*/ 118 w 541"/>
                  <a:gd name="T41" fmla="*/ 241 h 434"/>
                  <a:gd name="T42" fmla="*/ 104 w 541"/>
                  <a:gd name="T43" fmla="*/ 227 h 434"/>
                  <a:gd name="T44" fmla="*/ 118 w 541"/>
                  <a:gd name="T45" fmla="*/ 213 h 434"/>
                  <a:gd name="T46" fmla="*/ 423 w 541"/>
                  <a:gd name="T47" fmla="*/ 213 h 434"/>
                  <a:gd name="T48" fmla="*/ 437 w 541"/>
                  <a:gd name="T49" fmla="*/ 227 h 434"/>
                  <a:gd name="T50" fmla="*/ 423 w 541"/>
                  <a:gd name="T51" fmla="*/ 241 h 434"/>
                  <a:gd name="T52" fmla="*/ 423 w 541"/>
                  <a:gd name="T53" fmla="*/ 116 h 434"/>
                  <a:gd name="T54" fmla="*/ 118 w 541"/>
                  <a:gd name="T55" fmla="*/ 116 h 434"/>
                  <a:gd name="T56" fmla="*/ 104 w 541"/>
                  <a:gd name="T57" fmla="*/ 102 h 434"/>
                  <a:gd name="T58" fmla="*/ 118 w 541"/>
                  <a:gd name="T59" fmla="*/ 88 h 434"/>
                  <a:gd name="T60" fmla="*/ 423 w 541"/>
                  <a:gd name="T61" fmla="*/ 88 h 434"/>
                  <a:gd name="T62" fmla="*/ 437 w 541"/>
                  <a:gd name="T63" fmla="*/ 102 h 434"/>
                  <a:gd name="T64" fmla="*/ 423 w 541"/>
                  <a:gd name="T65" fmla="*/ 11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41" h="434">
                    <a:moveTo>
                      <a:pt x="495" y="223"/>
                    </a:moveTo>
                    <a:cubicBezTo>
                      <a:pt x="521" y="218"/>
                      <a:pt x="540" y="195"/>
                      <a:pt x="540" y="168"/>
                    </a:cubicBezTo>
                    <a:cubicBezTo>
                      <a:pt x="540" y="140"/>
                      <a:pt x="520" y="117"/>
                      <a:pt x="494" y="112"/>
                    </a:cubicBezTo>
                    <a:cubicBezTo>
                      <a:pt x="520" y="107"/>
                      <a:pt x="540" y="84"/>
                      <a:pt x="540" y="57"/>
                    </a:cubicBezTo>
                    <a:cubicBezTo>
                      <a:pt x="540" y="26"/>
                      <a:pt x="514" y="0"/>
                      <a:pt x="483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0" y="107"/>
                      <a:pt x="46" y="112"/>
                    </a:cubicBezTo>
                    <a:cubicBezTo>
                      <a:pt x="20" y="117"/>
                      <a:pt x="0" y="140"/>
                      <a:pt x="0" y="167"/>
                    </a:cubicBezTo>
                    <a:cubicBezTo>
                      <a:pt x="0" y="195"/>
                      <a:pt x="20" y="218"/>
                      <a:pt x="46" y="223"/>
                    </a:cubicBezTo>
                    <a:cubicBezTo>
                      <a:pt x="20" y="228"/>
                      <a:pt x="1" y="250"/>
                      <a:pt x="1" y="278"/>
                    </a:cubicBezTo>
                    <a:cubicBezTo>
                      <a:pt x="1" y="309"/>
                      <a:pt x="26" y="334"/>
                      <a:pt x="57" y="334"/>
                    </a:cubicBezTo>
                    <a:cubicBezTo>
                      <a:pt x="157" y="334"/>
                      <a:pt x="157" y="334"/>
                      <a:pt x="157" y="334"/>
                    </a:cubicBezTo>
                    <a:cubicBezTo>
                      <a:pt x="158" y="340"/>
                      <a:pt x="159" y="345"/>
                      <a:pt x="161" y="351"/>
                    </a:cubicBezTo>
                    <a:cubicBezTo>
                      <a:pt x="175" y="399"/>
                      <a:pt x="219" y="434"/>
                      <a:pt x="272" y="433"/>
                    </a:cubicBezTo>
                    <a:cubicBezTo>
                      <a:pt x="331" y="433"/>
                      <a:pt x="380" y="392"/>
                      <a:pt x="383" y="335"/>
                    </a:cubicBezTo>
                    <a:cubicBezTo>
                      <a:pt x="484" y="335"/>
                      <a:pt x="484" y="335"/>
                      <a:pt x="484" y="335"/>
                    </a:cubicBezTo>
                    <a:cubicBezTo>
                      <a:pt x="515" y="335"/>
                      <a:pt x="541" y="309"/>
                      <a:pt x="541" y="278"/>
                    </a:cubicBezTo>
                    <a:cubicBezTo>
                      <a:pt x="541" y="251"/>
                      <a:pt x="521" y="228"/>
                      <a:pt x="495" y="223"/>
                    </a:cubicBezTo>
                    <a:close/>
                    <a:moveTo>
                      <a:pt x="423" y="241"/>
                    </a:move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0" y="241"/>
                      <a:pt x="104" y="234"/>
                      <a:pt x="104" y="227"/>
                    </a:cubicBezTo>
                    <a:cubicBezTo>
                      <a:pt x="104" y="219"/>
                      <a:pt x="110" y="213"/>
                      <a:pt x="118" y="213"/>
                    </a:cubicBezTo>
                    <a:cubicBezTo>
                      <a:pt x="423" y="213"/>
                      <a:pt x="423" y="213"/>
                      <a:pt x="423" y="213"/>
                    </a:cubicBezTo>
                    <a:cubicBezTo>
                      <a:pt x="431" y="213"/>
                      <a:pt x="437" y="219"/>
                      <a:pt x="437" y="227"/>
                    </a:cubicBezTo>
                    <a:cubicBezTo>
                      <a:pt x="437" y="234"/>
                      <a:pt x="431" y="241"/>
                      <a:pt x="423" y="241"/>
                    </a:cubicBezTo>
                    <a:close/>
                    <a:moveTo>
                      <a:pt x="423" y="116"/>
                    </a:moveTo>
                    <a:cubicBezTo>
                      <a:pt x="118" y="116"/>
                      <a:pt x="118" y="116"/>
                      <a:pt x="118" y="116"/>
                    </a:cubicBezTo>
                    <a:cubicBezTo>
                      <a:pt x="110" y="116"/>
                      <a:pt x="104" y="110"/>
                      <a:pt x="104" y="102"/>
                    </a:cubicBezTo>
                    <a:cubicBezTo>
                      <a:pt x="104" y="95"/>
                      <a:pt x="110" y="88"/>
                      <a:pt x="118" y="88"/>
                    </a:cubicBezTo>
                    <a:cubicBezTo>
                      <a:pt x="423" y="88"/>
                      <a:pt x="423" y="88"/>
                      <a:pt x="423" y="88"/>
                    </a:cubicBezTo>
                    <a:cubicBezTo>
                      <a:pt x="431" y="88"/>
                      <a:pt x="437" y="95"/>
                      <a:pt x="437" y="102"/>
                    </a:cubicBezTo>
                    <a:cubicBezTo>
                      <a:pt x="437" y="110"/>
                      <a:pt x="431" y="116"/>
                      <a:pt x="42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114081" y="3427525"/>
              <a:ext cx="4045298" cy="3621674"/>
              <a:chOff x="8169276" y="952501"/>
              <a:chExt cx="3781424" cy="3384550"/>
            </a:xfrm>
            <a:solidFill>
              <a:schemeClr val="accent1"/>
            </a:solidFill>
          </p:grpSpPr>
          <p:sp>
            <p:nvSpPr>
              <p:cNvPr id="8" name="Freeform 10"/>
              <p:cNvSpPr>
                <a:spLocks/>
              </p:cNvSpPr>
              <p:nvPr/>
            </p:nvSpPr>
            <p:spPr bwMode="auto">
              <a:xfrm>
                <a:off x="9297988" y="1533526"/>
                <a:ext cx="1392237" cy="1004888"/>
              </a:xfrm>
              <a:custGeom>
                <a:avLst/>
                <a:gdLst>
                  <a:gd name="T0" fmla="*/ 142 w 370"/>
                  <a:gd name="T1" fmla="*/ 228 h 267"/>
                  <a:gd name="T2" fmla="*/ 241 w 370"/>
                  <a:gd name="T3" fmla="*/ 248 h 267"/>
                  <a:gd name="T4" fmla="*/ 303 w 370"/>
                  <a:gd name="T5" fmla="*/ 226 h 267"/>
                  <a:gd name="T6" fmla="*/ 368 w 370"/>
                  <a:gd name="T7" fmla="*/ 107 h 267"/>
                  <a:gd name="T8" fmla="*/ 278 w 370"/>
                  <a:gd name="T9" fmla="*/ 11 h 267"/>
                  <a:gd name="T10" fmla="*/ 179 w 370"/>
                  <a:gd name="T11" fmla="*/ 58 h 267"/>
                  <a:gd name="T12" fmla="*/ 168 w 370"/>
                  <a:gd name="T13" fmla="*/ 65 h 267"/>
                  <a:gd name="T14" fmla="*/ 155 w 370"/>
                  <a:gd name="T15" fmla="*/ 60 h 267"/>
                  <a:gd name="T16" fmla="*/ 67 w 370"/>
                  <a:gd name="T17" fmla="*/ 47 h 267"/>
                  <a:gd name="T18" fmla="*/ 0 w 370"/>
                  <a:gd name="T19" fmla="*/ 116 h 267"/>
                  <a:gd name="T20" fmla="*/ 9 w 370"/>
                  <a:gd name="T21" fmla="*/ 121 h 267"/>
                  <a:gd name="T22" fmla="*/ 84 w 370"/>
                  <a:gd name="T23" fmla="*/ 267 h 267"/>
                  <a:gd name="T24" fmla="*/ 142 w 370"/>
                  <a:gd name="T25" fmla="*/ 22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0" h="267">
                    <a:moveTo>
                      <a:pt x="142" y="228"/>
                    </a:moveTo>
                    <a:cubicBezTo>
                      <a:pt x="189" y="219"/>
                      <a:pt x="225" y="237"/>
                      <a:pt x="241" y="248"/>
                    </a:cubicBezTo>
                    <a:cubicBezTo>
                      <a:pt x="253" y="241"/>
                      <a:pt x="275" y="230"/>
                      <a:pt x="303" y="226"/>
                    </a:cubicBezTo>
                    <a:cubicBezTo>
                      <a:pt x="304" y="191"/>
                      <a:pt x="319" y="134"/>
                      <a:pt x="368" y="107"/>
                    </a:cubicBezTo>
                    <a:cubicBezTo>
                      <a:pt x="370" y="82"/>
                      <a:pt x="350" y="22"/>
                      <a:pt x="278" y="11"/>
                    </a:cubicBezTo>
                    <a:cubicBezTo>
                      <a:pt x="211" y="0"/>
                      <a:pt x="181" y="56"/>
                      <a:pt x="179" y="58"/>
                    </a:cubicBezTo>
                    <a:cubicBezTo>
                      <a:pt x="177" y="62"/>
                      <a:pt x="173" y="65"/>
                      <a:pt x="168" y="65"/>
                    </a:cubicBezTo>
                    <a:cubicBezTo>
                      <a:pt x="163" y="66"/>
                      <a:pt x="158" y="64"/>
                      <a:pt x="155" y="60"/>
                    </a:cubicBezTo>
                    <a:cubicBezTo>
                      <a:pt x="155" y="59"/>
                      <a:pt x="133" y="32"/>
                      <a:pt x="67" y="47"/>
                    </a:cubicBezTo>
                    <a:cubicBezTo>
                      <a:pt x="14" y="60"/>
                      <a:pt x="2" y="101"/>
                      <a:pt x="0" y="116"/>
                    </a:cubicBezTo>
                    <a:cubicBezTo>
                      <a:pt x="3" y="117"/>
                      <a:pt x="6" y="119"/>
                      <a:pt x="9" y="121"/>
                    </a:cubicBezTo>
                    <a:cubicBezTo>
                      <a:pt x="63" y="161"/>
                      <a:pt x="80" y="224"/>
                      <a:pt x="84" y="267"/>
                    </a:cubicBezTo>
                    <a:cubicBezTo>
                      <a:pt x="96" y="250"/>
                      <a:pt x="114" y="234"/>
                      <a:pt x="142" y="2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" name="Freeform 11"/>
              <p:cNvSpPr>
                <a:spLocks/>
              </p:cNvSpPr>
              <p:nvPr/>
            </p:nvSpPr>
            <p:spPr bwMode="auto">
              <a:xfrm>
                <a:off x="8169276" y="952501"/>
                <a:ext cx="3781424" cy="3384550"/>
              </a:xfrm>
              <a:custGeom>
                <a:avLst/>
                <a:gdLst>
                  <a:gd name="T0" fmla="*/ 932 w 1005"/>
                  <a:gd name="T1" fmla="*/ 313 h 899"/>
                  <a:gd name="T2" fmla="*/ 693 w 1005"/>
                  <a:gd name="T3" fmla="*/ 126 h 899"/>
                  <a:gd name="T4" fmla="*/ 192 w 1005"/>
                  <a:gd name="T5" fmla="*/ 181 h 899"/>
                  <a:gd name="T6" fmla="*/ 261 w 1005"/>
                  <a:gd name="T7" fmla="*/ 549 h 899"/>
                  <a:gd name="T8" fmla="*/ 292 w 1005"/>
                  <a:gd name="T9" fmla="*/ 298 h 899"/>
                  <a:gd name="T10" fmla="*/ 155 w 1005"/>
                  <a:gd name="T11" fmla="*/ 377 h 899"/>
                  <a:gd name="T12" fmla="*/ 244 w 1005"/>
                  <a:gd name="T13" fmla="*/ 409 h 899"/>
                  <a:gd name="T14" fmla="*/ 255 w 1005"/>
                  <a:gd name="T15" fmla="*/ 435 h 899"/>
                  <a:gd name="T16" fmla="*/ 128 w 1005"/>
                  <a:gd name="T17" fmla="*/ 388 h 899"/>
                  <a:gd name="T18" fmla="*/ 274 w 1005"/>
                  <a:gd name="T19" fmla="*/ 257 h 899"/>
                  <a:gd name="T20" fmla="*/ 464 w 1005"/>
                  <a:gd name="T21" fmla="*/ 184 h 899"/>
                  <a:gd name="T22" fmla="*/ 673 w 1005"/>
                  <a:gd name="T23" fmla="*/ 190 h 899"/>
                  <a:gd name="T24" fmla="*/ 851 w 1005"/>
                  <a:gd name="T25" fmla="*/ 291 h 899"/>
                  <a:gd name="T26" fmla="*/ 914 w 1005"/>
                  <a:gd name="T27" fmla="*/ 518 h 899"/>
                  <a:gd name="T28" fmla="*/ 747 w 1005"/>
                  <a:gd name="T29" fmla="*/ 572 h 899"/>
                  <a:gd name="T30" fmla="*/ 474 w 1005"/>
                  <a:gd name="T31" fmla="*/ 615 h 899"/>
                  <a:gd name="T32" fmla="*/ 421 w 1005"/>
                  <a:gd name="T33" fmla="*/ 572 h 899"/>
                  <a:gd name="T34" fmla="*/ 446 w 1005"/>
                  <a:gd name="T35" fmla="*/ 560 h 899"/>
                  <a:gd name="T36" fmla="*/ 553 w 1005"/>
                  <a:gd name="T37" fmla="*/ 547 h 899"/>
                  <a:gd name="T38" fmla="*/ 854 w 1005"/>
                  <a:gd name="T39" fmla="*/ 560 h 899"/>
                  <a:gd name="T40" fmla="*/ 857 w 1005"/>
                  <a:gd name="T41" fmla="*/ 427 h 899"/>
                  <a:gd name="T42" fmla="*/ 831 w 1005"/>
                  <a:gd name="T43" fmla="*/ 311 h 899"/>
                  <a:gd name="T44" fmla="*/ 632 w 1005"/>
                  <a:gd name="T45" fmla="*/ 378 h 899"/>
                  <a:gd name="T46" fmla="*/ 742 w 1005"/>
                  <a:gd name="T47" fmla="*/ 461 h 899"/>
                  <a:gd name="T48" fmla="*/ 549 w 1005"/>
                  <a:gd name="T49" fmla="*/ 430 h 899"/>
                  <a:gd name="T50" fmla="*/ 447 w 1005"/>
                  <a:gd name="T51" fmla="*/ 410 h 899"/>
                  <a:gd name="T52" fmla="*/ 381 w 1005"/>
                  <a:gd name="T53" fmla="*/ 488 h 899"/>
                  <a:gd name="T54" fmla="*/ 300 w 1005"/>
                  <a:gd name="T55" fmla="*/ 535 h 899"/>
                  <a:gd name="T56" fmla="*/ 298 w 1005"/>
                  <a:gd name="T57" fmla="*/ 538 h 899"/>
                  <a:gd name="T58" fmla="*/ 274 w 1005"/>
                  <a:gd name="T59" fmla="*/ 618 h 899"/>
                  <a:gd name="T60" fmla="*/ 288 w 1005"/>
                  <a:gd name="T61" fmla="*/ 665 h 899"/>
                  <a:gd name="T62" fmla="*/ 352 w 1005"/>
                  <a:gd name="T63" fmla="*/ 724 h 899"/>
                  <a:gd name="T64" fmla="*/ 571 w 1005"/>
                  <a:gd name="T65" fmla="*/ 769 h 899"/>
                  <a:gd name="T66" fmla="*/ 570 w 1005"/>
                  <a:gd name="T67" fmla="*/ 769 h 899"/>
                  <a:gd name="T68" fmla="*/ 681 w 1005"/>
                  <a:gd name="T69" fmla="*/ 675 h 899"/>
                  <a:gd name="T70" fmla="*/ 650 w 1005"/>
                  <a:gd name="T71" fmla="*/ 634 h 899"/>
                  <a:gd name="T72" fmla="*/ 708 w 1005"/>
                  <a:gd name="T73" fmla="*/ 665 h 899"/>
                  <a:gd name="T74" fmla="*/ 691 w 1005"/>
                  <a:gd name="T75" fmla="*/ 750 h 899"/>
                  <a:gd name="T76" fmla="*/ 491 w 1005"/>
                  <a:gd name="T77" fmla="*/ 785 h 899"/>
                  <a:gd name="T78" fmla="*/ 787 w 1005"/>
                  <a:gd name="T79" fmla="*/ 830 h 899"/>
                  <a:gd name="T80" fmla="*/ 1001 w 1005"/>
                  <a:gd name="T81" fmla="*/ 474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05" h="899">
                    <a:moveTo>
                      <a:pt x="1001" y="474"/>
                    </a:moveTo>
                    <a:cubicBezTo>
                      <a:pt x="997" y="357"/>
                      <a:pt x="932" y="313"/>
                      <a:pt x="932" y="313"/>
                    </a:cubicBezTo>
                    <a:cubicBezTo>
                      <a:pt x="932" y="313"/>
                      <a:pt x="924" y="257"/>
                      <a:pt x="873" y="197"/>
                    </a:cubicBezTo>
                    <a:cubicBezTo>
                      <a:pt x="794" y="111"/>
                      <a:pt x="693" y="126"/>
                      <a:pt x="693" y="126"/>
                    </a:cubicBezTo>
                    <a:cubicBezTo>
                      <a:pt x="563" y="0"/>
                      <a:pt x="430" y="97"/>
                      <a:pt x="430" y="97"/>
                    </a:cubicBezTo>
                    <a:cubicBezTo>
                      <a:pt x="245" y="36"/>
                      <a:pt x="192" y="181"/>
                      <a:pt x="192" y="181"/>
                    </a:cubicBezTo>
                    <a:cubicBezTo>
                      <a:pt x="86" y="193"/>
                      <a:pt x="0" y="317"/>
                      <a:pt x="77" y="450"/>
                    </a:cubicBezTo>
                    <a:cubicBezTo>
                      <a:pt x="136" y="552"/>
                      <a:pt x="224" y="554"/>
                      <a:pt x="261" y="549"/>
                    </a:cubicBezTo>
                    <a:cubicBezTo>
                      <a:pt x="274" y="517"/>
                      <a:pt x="300" y="481"/>
                      <a:pt x="357" y="465"/>
                    </a:cubicBezTo>
                    <a:cubicBezTo>
                      <a:pt x="358" y="459"/>
                      <a:pt x="365" y="350"/>
                      <a:pt x="292" y="298"/>
                    </a:cubicBezTo>
                    <a:cubicBezTo>
                      <a:pt x="249" y="267"/>
                      <a:pt x="201" y="275"/>
                      <a:pt x="174" y="295"/>
                    </a:cubicBezTo>
                    <a:cubicBezTo>
                      <a:pt x="149" y="315"/>
                      <a:pt x="142" y="345"/>
                      <a:pt x="155" y="377"/>
                    </a:cubicBezTo>
                    <a:cubicBezTo>
                      <a:pt x="161" y="394"/>
                      <a:pt x="171" y="405"/>
                      <a:pt x="185" y="411"/>
                    </a:cubicBezTo>
                    <a:cubicBezTo>
                      <a:pt x="212" y="422"/>
                      <a:pt x="243" y="409"/>
                      <a:pt x="244" y="409"/>
                    </a:cubicBezTo>
                    <a:cubicBezTo>
                      <a:pt x="251" y="406"/>
                      <a:pt x="259" y="410"/>
                      <a:pt x="262" y="417"/>
                    </a:cubicBezTo>
                    <a:cubicBezTo>
                      <a:pt x="265" y="424"/>
                      <a:pt x="262" y="432"/>
                      <a:pt x="255" y="435"/>
                    </a:cubicBezTo>
                    <a:cubicBezTo>
                      <a:pt x="253" y="436"/>
                      <a:pt x="212" y="453"/>
                      <a:pt x="174" y="437"/>
                    </a:cubicBezTo>
                    <a:cubicBezTo>
                      <a:pt x="154" y="429"/>
                      <a:pt x="138" y="412"/>
                      <a:pt x="128" y="388"/>
                    </a:cubicBezTo>
                    <a:cubicBezTo>
                      <a:pt x="111" y="343"/>
                      <a:pt x="122" y="300"/>
                      <a:pt x="157" y="273"/>
                    </a:cubicBezTo>
                    <a:cubicBezTo>
                      <a:pt x="189" y="248"/>
                      <a:pt x="234" y="243"/>
                      <a:pt x="274" y="257"/>
                    </a:cubicBezTo>
                    <a:cubicBezTo>
                      <a:pt x="281" y="227"/>
                      <a:pt x="304" y="187"/>
                      <a:pt x="361" y="174"/>
                    </a:cubicBezTo>
                    <a:cubicBezTo>
                      <a:pt x="415" y="161"/>
                      <a:pt x="447" y="173"/>
                      <a:pt x="464" y="184"/>
                    </a:cubicBezTo>
                    <a:cubicBezTo>
                      <a:pt x="484" y="158"/>
                      <a:pt x="524" y="127"/>
                      <a:pt x="582" y="137"/>
                    </a:cubicBezTo>
                    <a:cubicBezTo>
                      <a:pt x="631" y="145"/>
                      <a:pt x="658" y="170"/>
                      <a:pt x="673" y="190"/>
                    </a:cubicBezTo>
                    <a:cubicBezTo>
                      <a:pt x="686" y="208"/>
                      <a:pt x="694" y="230"/>
                      <a:pt x="696" y="250"/>
                    </a:cubicBezTo>
                    <a:cubicBezTo>
                      <a:pt x="751" y="237"/>
                      <a:pt x="814" y="253"/>
                      <a:pt x="851" y="291"/>
                    </a:cubicBezTo>
                    <a:cubicBezTo>
                      <a:pt x="881" y="322"/>
                      <a:pt x="892" y="365"/>
                      <a:pt x="881" y="411"/>
                    </a:cubicBezTo>
                    <a:cubicBezTo>
                      <a:pt x="895" y="424"/>
                      <a:pt x="922" y="459"/>
                      <a:pt x="914" y="518"/>
                    </a:cubicBezTo>
                    <a:cubicBezTo>
                      <a:pt x="910" y="549"/>
                      <a:pt x="893" y="573"/>
                      <a:pt x="866" y="586"/>
                    </a:cubicBezTo>
                    <a:cubicBezTo>
                      <a:pt x="831" y="602"/>
                      <a:pt x="785" y="596"/>
                      <a:pt x="747" y="572"/>
                    </a:cubicBezTo>
                    <a:cubicBezTo>
                      <a:pt x="693" y="538"/>
                      <a:pt x="609" y="536"/>
                      <a:pt x="571" y="568"/>
                    </a:cubicBezTo>
                    <a:cubicBezTo>
                      <a:pt x="541" y="593"/>
                      <a:pt x="507" y="618"/>
                      <a:pt x="474" y="615"/>
                    </a:cubicBezTo>
                    <a:cubicBezTo>
                      <a:pt x="472" y="615"/>
                      <a:pt x="469" y="615"/>
                      <a:pt x="466" y="614"/>
                    </a:cubicBezTo>
                    <a:cubicBezTo>
                      <a:pt x="447" y="610"/>
                      <a:pt x="432" y="596"/>
                      <a:pt x="421" y="572"/>
                    </a:cubicBezTo>
                    <a:cubicBezTo>
                      <a:pt x="417" y="565"/>
                      <a:pt x="420" y="557"/>
                      <a:pt x="427" y="554"/>
                    </a:cubicBezTo>
                    <a:cubicBezTo>
                      <a:pt x="434" y="550"/>
                      <a:pt x="443" y="553"/>
                      <a:pt x="446" y="560"/>
                    </a:cubicBezTo>
                    <a:cubicBezTo>
                      <a:pt x="453" y="576"/>
                      <a:pt x="462" y="584"/>
                      <a:pt x="473" y="586"/>
                    </a:cubicBezTo>
                    <a:cubicBezTo>
                      <a:pt x="496" y="592"/>
                      <a:pt x="530" y="566"/>
                      <a:pt x="553" y="547"/>
                    </a:cubicBezTo>
                    <a:cubicBezTo>
                      <a:pt x="601" y="506"/>
                      <a:pt x="697" y="507"/>
                      <a:pt x="762" y="548"/>
                    </a:cubicBezTo>
                    <a:cubicBezTo>
                      <a:pt x="792" y="567"/>
                      <a:pt x="828" y="572"/>
                      <a:pt x="854" y="560"/>
                    </a:cubicBezTo>
                    <a:cubicBezTo>
                      <a:pt x="872" y="552"/>
                      <a:pt x="883" y="536"/>
                      <a:pt x="886" y="514"/>
                    </a:cubicBezTo>
                    <a:cubicBezTo>
                      <a:pt x="895" y="455"/>
                      <a:pt x="858" y="427"/>
                      <a:pt x="857" y="427"/>
                    </a:cubicBezTo>
                    <a:cubicBezTo>
                      <a:pt x="852" y="424"/>
                      <a:pt x="850" y="418"/>
                      <a:pt x="852" y="412"/>
                    </a:cubicBezTo>
                    <a:cubicBezTo>
                      <a:pt x="863" y="372"/>
                      <a:pt x="856" y="337"/>
                      <a:pt x="831" y="311"/>
                    </a:cubicBezTo>
                    <a:cubicBezTo>
                      <a:pt x="800" y="280"/>
                      <a:pt x="747" y="266"/>
                      <a:pt x="702" y="278"/>
                    </a:cubicBezTo>
                    <a:cubicBezTo>
                      <a:pt x="642" y="293"/>
                      <a:pt x="633" y="357"/>
                      <a:pt x="632" y="378"/>
                    </a:cubicBezTo>
                    <a:cubicBezTo>
                      <a:pt x="667" y="380"/>
                      <a:pt x="707" y="396"/>
                      <a:pt x="744" y="441"/>
                    </a:cubicBezTo>
                    <a:cubicBezTo>
                      <a:pt x="749" y="447"/>
                      <a:pt x="748" y="456"/>
                      <a:pt x="742" y="461"/>
                    </a:cubicBezTo>
                    <a:cubicBezTo>
                      <a:pt x="736" y="466"/>
                      <a:pt x="727" y="465"/>
                      <a:pt x="722" y="459"/>
                    </a:cubicBezTo>
                    <a:cubicBezTo>
                      <a:pt x="643" y="362"/>
                      <a:pt x="552" y="428"/>
                      <a:pt x="549" y="430"/>
                    </a:cubicBezTo>
                    <a:cubicBezTo>
                      <a:pt x="543" y="434"/>
                      <a:pt x="536" y="434"/>
                      <a:pt x="531" y="430"/>
                    </a:cubicBezTo>
                    <a:cubicBezTo>
                      <a:pt x="529" y="429"/>
                      <a:pt x="496" y="400"/>
                      <a:pt x="447" y="410"/>
                    </a:cubicBezTo>
                    <a:cubicBezTo>
                      <a:pt x="401" y="419"/>
                      <a:pt x="393" y="476"/>
                      <a:pt x="393" y="476"/>
                    </a:cubicBezTo>
                    <a:cubicBezTo>
                      <a:pt x="392" y="482"/>
                      <a:pt x="387" y="487"/>
                      <a:pt x="381" y="488"/>
                    </a:cubicBezTo>
                    <a:cubicBezTo>
                      <a:pt x="339" y="496"/>
                      <a:pt x="315" y="514"/>
                      <a:pt x="300" y="535"/>
                    </a:cubicBezTo>
                    <a:cubicBezTo>
                      <a:pt x="300" y="535"/>
                      <a:pt x="300" y="535"/>
                      <a:pt x="300" y="535"/>
                    </a:cubicBezTo>
                    <a:cubicBezTo>
                      <a:pt x="300" y="535"/>
                      <a:pt x="300" y="535"/>
                      <a:pt x="300" y="535"/>
                    </a:cubicBezTo>
                    <a:cubicBezTo>
                      <a:pt x="299" y="536"/>
                      <a:pt x="299" y="537"/>
                      <a:pt x="298" y="538"/>
                    </a:cubicBezTo>
                    <a:cubicBezTo>
                      <a:pt x="278" y="568"/>
                      <a:pt x="273" y="596"/>
                      <a:pt x="275" y="618"/>
                    </a:cubicBezTo>
                    <a:cubicBezTo>
                      <a:pt x="275" y="618"/>
                      <a:pt x="274" y="618"/>
                      <a:pt x="274" y="618"/>
                    </a:cubicBezTo>
                    <a:cubicBezTo>
                      <a:pt x="275" y="625"/>
                      <a:pt x="276" y="631"/>
                      <a:pt x="278" y="637"/>
                    </a:cubicBezTo>
                    <a:cubicBezTo>
                      <a:pt x="281" y="654"/>
                      <a:pt x="288" y="664"/>
                      <a:pt x="288" y="665"/>
                    </a:cubicBezTo>
                    <a:cubicBezTo>
                      <a:pt x="302" y="693"/>
                      <a:pt x="326" y="711"/>
                      <a:pt x="352" y="724"/>
                    </a:cubicBezTo>
                    <a:cubicBezTo>
                      <a:pt x="352" y="724"/>
                      <a:pt x="352" y="724"/>
                      <a:pt x="352" y="724"/>
                    </a:cubicBezTo>
                    <a:cubicBezTo>
                      <a:pt x="352" y="724"/>
                      <a:pt x="418" y="758"/>
                      <a:pt x="552" y="768"/>
                    </a:cubicBezTo>
                    <a:cubicBezTo>
                      <a:pt x="558" y="768"/>
                      <a:pt x="565" y="769"/>
                      <a:pt x="571" y="769"/>
                    </a:cubicBezTo>
                    <a:cubicBezTo>
                      <a:pt x="571" y="769"/>
                      <a:pt x="570" y="769"/>
                      <a:pt x="570" y="769"/>
                    </a:cubicBezTo>
                    <a:cubicBezTo>
                      <a:pt x="570" y="769"/>
                      <a:pt x="570" y="769"/>
                      <a:pt x="570" y="769"/>
                    </a:cubicBezTo>
                    <a:cubicBezTo>
                      <a:pt x="606" y="770"/>
                      <a:pt x="643" y="762"/>
                      <a:pt x="668" y="733"/>
                    </a:cubicBezTo>
                    <a:cubicBezTo>
                      <a:pt x="682" y="710"/>
                      <a:pt x="687" y="689"/>
                      <a:pt x="681" y="675"/>
                    </a:cubicBezTo>
                    <a:cubicBezTo>
                      <a:pt x="675" y="658"/>
                      <a:pt x="659" y="652"/>
                      <a:pt x="659" y="652"/>
                    </a:cubicBezTo>
                    <a:cubicBezTo>
                      <a:pt x="651" y="649"/>
                      <a:pt x="648" y="641"/>
                      <a:pt x="650" y="634"/>
                    </a:cubicBezTo>
                    <a:cubicBezTo>
                      <a:pt x="653" y="627"/>
                      <a:pt x="661" y="623"/>
                      <a:pt x="668" y="625"/>
                    </a:cubicBezTo>
                    <a:cubicBezTo>
                      <a:pt x="669" y="626"/>
                      <a:pt x="698" y="636"/>
                      <a:pt x="708" y="665"/>
                    </a:cubicBezTo>
                    <a:cubicBezTo>
                      <a:pt x="717" y="689"/>
                      <a:pt x="711" y="717"/>
                      <a:pt x="692" y="749"/>
                    </a:cubicBezTo>
                    <a:cubicBezTo>
                      <a:pt x="691" y="749"/>
                      <a:pt x="691" y="750"/>
                      <a:pt x="691" y="750"/>
                    </a:cubicBezTo>
                    <a:cubicBezTo>
                      <a:pt x="655" y="793"/>
                      <a:pt x="601" y="800"/>
                      <a:pt x="556" y="797"/>
                    </a:cubicBezTo>
                    <a:cubicBezTo>
                      <a:pt x="530" y="795"/>
                      <a:pt x="507" y="789"/>
                      <a:pt x="491" y="785"/>
                    </a:cubicBezTo>
                    <a:cubicBezTo>
                      <a:pt x="524" y="857"/>
                      <a:pt x="598" y="891"/>
                      <a:pt x="677" y="895"/>
                    </a:cubicBezTo>
                    <a:cubicBezTo>
                      <a:pt x="769" y="899"/>
                      <a:pt x="787" y="830"/>
                      <a:pt x="787" y="830"/>
                    </a:cubicBezTo>
                    <a:cubicBezTo>
                      <a:pt x="911" y="781"/>
                      <a:pt x="884" y="656"/>
                      <a:pt x="884" y="656"/>
                    </a:cubicBezTo>
                    <a:cubicBezTo>
                      <a:pt x="936" y="648"/>
                      <a:pt x="1005" y="590"/>
                      <a:pt x="1001" y="47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165763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9462778" y="483017"/>
            <a:ext cx="5452097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Mind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map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332922" y="5563408"/>
            <a:ext cx="21711807" cy="3027365"/>
            <a:chOff x="429208" y="9482265"/>
            <a:chExt cx="21711807" cy="3027365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429208" y="11296468"/>
              <a:ext cx="18288000" cy="107576"/>
            </a:xfrm>
            <a:prstGeom prst="straightConnector1">
              <a:avLst/>
            </a:prstGeom>
            <a:ln w="20637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4747236" y="10548873"/>
              <a:ext cx="1546697" cy="1547100"/>
              <a:chOff x="5222775" y="1833299"/>
              <a:chExt cx="618294" cy="618294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5222775" y="1833299"/>
                <a:ext cx="618294" cy="61829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0" tIns="45709" rIns="91420" bIns="4570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283586" y="1856521"/>
                <a:ext cx="436880" cy="438565"/>
              </a:xfrm>
              <a:prstGeom prst="rect">
                <a:avLst/>
              </a:prstGeom>
              <a:noFill/>
            </p:spPr>
            <p:txBody>
              <a:bodyPr wrap="square" lIns="91420" tIns="45709" rIns="91420" bIns="45709" rtlCol="0">
                <a:spAutoFit/>
              </a:bodyPr>
              <a:lstStyle/>
              <a:p>
                <a:pPr algn="ctr"/>
                <a:endParaRPr lang="en-US" sz="6400" dirty="0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685327" y="10548873"/>
              <a:ext cx="1546697" cy="1547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03" tIns="91400" rIns="182803" bIns="91400"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2898844" y="10522918"/>
              <a:ext cx="1546697" cy="1547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03" tIns="91400" rIns="182803" bIns="91400"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9191180" y="9971703"/>
              <a:ext cx="3679932" cy="25379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Observable</a:t>
              </a: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19018903" y="9971703"/>
              <a:ext cx="3122112" cy="25379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/>
                <a:t>Observer</a:t>
              </a:r>
              <a:endParaRPr lang="es-E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70563" y="11505308"/>
              <a:ext cx="25955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.subscribe()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3794253" y="9482265"/>
              <a:ext cx="3999813" cy="1547100"/>
              <a:chOff x="13439405" y="8602021"/>
              <a:chExt cx="3999813" cy="15471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15439312" y="8602021"/>
                <a:ext cx="1546697" cy="1547100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0" tIns="45709" rIns="91420" bIns="4570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3439405" y="8713640"/>
                <a:ext cx="3999813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6600" dirty="0" err="1"/>
                  <a:t>next</a:t>
                </a:r>
                <a:r>
                  <a:rPr lang="es-ES" sz="6600" dirty="0"/>
                  <a:t>(       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124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615564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67290" y="5256832"/>
            <a:ext cx="23472992" cy="317008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Observable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neither</a:t>
            </a:r>
            <a:endParaRPr lang="es-ES" sz="10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.complete()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.error() !!??</a:t>
            </a:r>
            <a:endParaRPr lang="id-ID" sz="10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72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-1" y="5480709"/>
            <a:ext cx="24351863" cy="452429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1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Subjects</a:t>
            </a:r>
            <a:r>
              <a:rPr lang="es-ES" sz="1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s-ES" sz="1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rescue</a:t>
            </a:r>
            <a:r>
              <a:rPr lang="es-ES" sz="1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</a:p>
          <a:p>
            <a:pPr algn="ctr"/>
            <a:endParaRPr lang="id-ID" sz="1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1176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Subjects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51993" y="3077493"/>
            <a:ext cx="22748996" cy="775561"/>
            <a:chOff x="1163427" y="4277148"/>
            <a:chExt cx="22748996" cy="775561"/>
          </a:xfrm>
        </p:grpSpPr>
        <p:sp>
          <p:nvSpPr>
            <p:cNvPr id="10" name="Oval 9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dirty="0" err="1"/>
                <a:t>Subject-Observer</a:t>
              </a:r>
              <a:r>
                <a:rPr lang="es-ES" dirty="0"/>
                <a:t> </a:t>
              </a:r>
              <a:r>
                <a:rPr lang="es-ES" dirty="0" err="1"/>
                <a:t>design</a:t>
              </a:r>
              <a:r>
                <a:rPr lang="es-ES" dirty="0"/>
                <a:t> </a:t>
              </a:r>
              <a:r>
                <a:rPr lang="es-ES" dirty="0" err="1"/>
                <a:t>pattern</a:t>
              </a:r>
              <a:r>
                <a:rPr lang="es-ES" dirty="0"/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96776" y="7968631"/>
            <a:ext cx="22748996" cy="775561"/>
            <a:chOff x="1163427" y="4277148"/>
            <a:chExt cx="22748996" cy="775561"/>
          </a:xfrm>
        </p:grpSpPr>
        <p:sp>
          <p:nvSpPr>
            <p:cNvPr id="13" name="Oval 12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Can act as a proxy for a group of subscribers and a source</a:t>
              </a:r>
              <a:endParaRPr lang="es-E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96776" y="4813727"/>
            <a:ext cx="22748996" cy="775561"/>
            <a:chOff x="1163427" y="4277148"/>
            <a:chExt cx="22748996" cy="775561"/>
          </a:xfrm>
        </p:grpSpPr>
        <p:sp>
          <p:nvSpPr>
            <p:cNvPr id="19" name="Oval 18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Inherit from Observer and Observable</a:t>
              </a:r>
              <a:endParaRPr lang="es-E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296776" y="6391179"/>
            <a:ext cx="22748996" cy="775561"/>
            <a:chOff x="1163427" y="4277148"/>
            <a:chExt cx="22748996" cy="775561"/>
          </a:xfrm>
        </p:grpSpPr>
        <p:sp>
          <p:nvSpPr>
            <p:cNvPr id="22" name="Oval 21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Have next, complete and error methods</a:t>
              </a:r>
              <a:endParaRPr lang="es-E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96776" y="9373816"/>
            <a:ext cx="22748996" cy="1329558"/>
            <a:chOff x="1163427" y="4277148"/>
            <a:chExt cx="22748996" cy="1329558"/>
          </a:xfrm>
        </p:grpSpPr>
        <p:sp>
          <p:nvSpPr>
            <p:cNvPr id="25" name="Oval 24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25703" y="4277148"/>
              <a:ext cx="21986720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Are not reusable: when a Subject completes or errors, it can no longer be used, it will silently </a:t>
              </a:r>
            </a:p>
            <a:p>
              <a:r>
                <a:rPr lang="en-US" dirty="0"/>
                <a:t>ignore the future notification.</a:t>
              </a:r>
              <a:endParaRPr lang="es-E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296776" y="10981487"/>
            <a:ext cx="22748996" cy="775561"/>
            <a:chOff x="1163427" y="4277148"/>
            <a:chExt cx="22748996" cy="775561"/>
          </a:xfrm>
        </p:grpSpPr>
        <p:sp>
          <p:nvSpPr>
            <p:cNvPr id="28" name="Oval 27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 err="1"/>
                <a:t>Diferent</a:t>
              </a:r>
              <a:r>
                <a:rPr lang="en-US" dirty="0"/>
                <a:t> types: </a:t>
              </a:r>
              <a:r>
                <a:rPr lang="en-US" dirty="0" err="1"/>
                <a:t>AsyncSubject</a:t>
              </a:r>
              <a:r>
                <a:rPr lang="en-US" dirty="0"/>
                <a:t>, </a:t>
              </a:r>
              <a:r>
                <a:rPr lang="en-US" dirty="0" err="1"/>
                <a:t>ReplaySubject</a:t>
              </a:r>
              <a:r>
                <a:rPr lang="en-US" dirty="0"/>
                <a:t>, </a:t>
              </a:r>
              <a:r>
                <a:rPr lang="en-US" dirty="0" err="1"/>
                <a:t>BehaviorSubject</a:t>
              </a:r>
              <a:r>
                <a:rPr lang="en-US" dirty="0"/>
                <a:t>, … 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4357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Subjects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01" y="2131983"/>
            <a:ext cx="9869130" cy="72829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232" y="5705204"/>
            <a:ext cx="5858894" cy="741944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787656" y="3705883"/>
            <a:ext cx="10471370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Subject as an observer</a:t>
            </a:r>
            <a:endParaRPr lang="es-E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44630" y="10914690"/>
            <a:ext cx="10471370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Able to stop receiving values</a:t>
            </a:r>
            <a:endParaRPr lang="es-E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Arrow: Right 6"/>
          <p:cNvSpPr/>
          <p:nvPr/>
        </p:nvSpPr>
        <p:spPr>
          <a:xfrm rot="14700030">
            <a:off x="2651879" y="9893029"/>
            <a:ext cx="2191478" cy="324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Arrow: Right 31"/>
          <p:cNvSpPr/>
          <p:nvPr/>
        </p:nvSpPr>
        <p:spPr>
          <a:xfrm rot="10800000">
            <a:off x="7077456" y="4038188"/>
            <a:ext cx="4698235" cy="324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5813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 rot="5400000">
            <a:off x="5330823" y="-5330825"/>
            <a:ext cx="13716000" cy="24377651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31" tIns="121864" rIns="243731" bIns="121864"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77649" cy="137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7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Pure Functions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42708" y="2700426"/>
            <a:ext cx="18297617" cy="775561"/>
            <a:chOff x="1342708" y="2700426"/>
            <a:chExt cx="18297617" cy="775561"/>
          </a:xfrm>
        </p:grpSpPr>
        <p:grpSp>
          <p:nvGrpSpPr>
            <p:cNvPr id="4" name="Group 3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54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Arial" charset="0"/>
                  <a:cs typeface="Arial" charset="0"/>
                  <a:sym typeface="Gill Sans" charset="0"/>
                </a:endParaRPr>
              </a:p>
            </p:txBody>
          </p:sp>
          <p:sp>
            <p:nvSpPr>
              <p:cNvPr id="59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Arial" charset="0"/>
                  <a:cs typeface="Arial" charset="0"/>
                  <a:sym typeface="Gill Sans" charset="0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Given the </a:t>
              </a:r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same inputs</a:t>
              </a:r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, always returns the </a:t>
              </a:r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same output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42708" y="4043272"/>
            <a:ext cx="18297617" cy="775561"/>
            <a:chOff x="1342708" y="4043272"/>
            <a:chExt cx="18297617" cy="775561"/>
          </a:xfrm>
        </p:grpSpPr>
        <p:grpSp>
          <p:nvGrpSpPr>
            <p:cNvPr id="61" name="Group 60"/>
            <p:cNvGrpSpPr/>
            <p:nvPr/>
          </p:nvGrpSpPr>
          <p:grpSpPr>
            <a:xfrm>
              <a:off x="1342708" y="4096092"/>
              <a:ext cx="669752" cy="669926"/>
              <a:chOff x="3616973" y="6548867"/>
              <a:chExt cx="669752" cy="669926"/>
            </a:xfrm>
          </p:grpSpPr>
          <p:sp>
            <p:nvSpPr>
              <p:cNvPr id="62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63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2261538" y="4043272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H</a:t>
              </a:r>
              <a:r>
                <a:rPr lang="es-ES" dirty="0">
                  <a:latin typeface="Arial" charset="0"/>
                  <a:ea typeface="Arial" charset="0"/>
                  <a:cs typeface="Arial" charset="0"/>
                </a:rPr>
                <a:t>as </a:t>
              </a:r>
              <a:r>
                <a:rPr lang="es-ES" b="1" dirty="0" err="1">
                  <a:latin typeface="Arial" charset="0"/>
                  <a:ea typeface="Arial" charset="0"/>
                  <a:cs typeface="Arial" charset="0"/>
                </a:rPr>
                <a:t>zero</a:t>
              </a:r>
              <a:r>
                <a:rPr lang="es-ES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b="1" dirty="0" err="1">
                  <a:latin typeface="Arial" charset="0"/>
                  <a:ea typeface="Arial" charset="0"/>
                  <a:cs typeface="Arial" charset="0"/>
                </a:rPr>
                <a:t>side-effects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42708" y="5442411"/>
            <a:ext cx="18297617" cy="775561"/>
            <a:chOff x="1342708" y="5442411"/>
            <a:chExt cx="18297617" cy="775561"/>
          </a:xfrm>
        </p:grpSpPr>
        <p:grpSp>
          <p:nvGrpSpPr>
            <p:cNvPr id="70" name="Group 69"/>
            <p:cNvGrpSpPr/>
            <p:nvPr/>
          </p:nvGrpSpPr>
          <p:grpSpPr>
            <a:xfrm>
              <a:off x="1342708" y="5495231"/>
              <a:ext cx="669752" cy="669926"/>
              <a:chOff x="3616973" y="6548867"/>
              <a:chExt cx="669752" cy="669926"/>
            </a:xfrm>
          </p:grpSpPr>
          <p:sp>
            <p:nvSpPr>
              <p:cNvPr id="71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72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261538" y="5442411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Don’t mutate</a:t>
              </a:r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 variables outside of their inner scope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42708" y="6785257"/>
            <a:ext cx="18297617" cy="775561"/>
            <a:chOff x="1342708" y="6785257"/>
            <a:chExt cx="18297617" cy="775561"/>
          </a:xfrm>
        </p:grpSpPr>
        <p:grpSp>
          <p:nvGrpSpPr>
            <p:cNvPr id="74" name="Group 73"/>
            <p:cNvGrpSpPr/>
            <p:nvPr/>
          </p:nvGrpSpPr>
          <p:grpSpPr>
            <a:xfrm>
              <a:off x="1342708" y="6838077"/>
              <a:ext cx="669752" cy="669926"/>
              <a:chOff x="3616973" y="6548867"/>
              <a:chExt cx="669752" cy="669926"/>
            </a:xfrm>
          </p:grpSpPr>
          <p:sp>
            <p:nvSpPr>
              <p:cNvPr id="75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76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2261538" y="6785257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b="1" dirty="0" err="1">
                  <a:latin typeface="Arial" charset="0"/>
                  <a:ea typeface="Arial" charset="0"/>
                  <a:cs typeface="Arial" charset="0"/>
                </a:rPr>
                <a:t>Don’t</a:t>
              </a:r>
              <a:r>
                <a:rPr lang="es-ES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b="1" dirty="0" err="1">
                  <a:latin typeface="Arial" charset="0"/>
                  <a:ea typeface="Arial" charset="0"/>
                  <a:cs typeface="Arial" charset="0"/>
                </a:rPr>
                <a:t>mutate</a:t>
              </a:r>
              <a:r>
                <a:rPr lang="es-ES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dirty="0" err="1">
                  <a:latin typeface="Arial" charset="0"/>
                  <a:ea typeface="Arial" charset="0"/>
                  <a:cs typeface="Arial" charset="0"/>
                </a:rPr>
                <a:t>their</a:t>
              </a:r>
              <a:r>
                <a:rPr lang="es-ES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dirty="0" err="1">
                  <a:latin typeface="Arial" charset="0"/>
                  <a:ea typeface="Arial" charset="0"/>
                  <a:cs typeface="Arial" charset="0"/>
                </a:rPr>
                <a:t>arguments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342708" y="8128103"/>
            <a:ext cx="18297617" cy="775561"/>
            <a:chOff x="1342708" y="8128103"/>
            <a:chExt cx="18297617" cy="775561"/>
          </a:xfrm>
        </p:grpSpPr>
        <p:grpSp>
          <p:nvGrpSpPr>
            <p:cNvPr id="86" name="Group 85"/>
            <p:cNvGrpSpPr/>
            <p:nvPr/>
          </p:nvGrpSpPr>
          <p:grpSpPr>
            <a:xfrm>
              <a:off x="1342708" y="8180923"/>
              <a:ext cx="669752" cy="669926"/>
              <a:chOff x="3616973" y="6548867"/>
              <a:chExt cx="669752" cy="669926"/>
            </a:xfrm>
          </p:grpSpPr>
          <p:sp>
            <p:nvSpPr>
              <p:cNvPr id="89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101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102" name="TextBox 101"/>
            <p:cNvSpPr txBox="1"/>
            <p:nvPr/>
          </p:nvSpPr>
          <p:spPr>
            <a:xfrm>
              <a:off x="2261538" y="8128103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Pure functions are definitionally </a:t>
              </a:r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simpler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42708" y="9470949"/>
            <a:ext cx="18297617" cy="775561"/>
            <a:chOff x="1342708" y="9470949"/>
            <a:chExt cx="18297617" cy="775561"/>
          </a:xfrm>
        </p:grpSpPr>
        <p:grpSp>
          <p:nvGrpSpPr>
            <p:cNvPr id="103" name="Group 102"/>
            <p:cNvGrpSpPr/>
            <p:nvPr/>
          </p:nvGrpSpPr>
          <p:grpSpPr>
            <a:xfrm>
              <a:off x="1342708" y="9523769"/>
              <a:ext cx="669752" cy="669926"/>
              <a:chOff x="3616973" y="6548867"/>
              <a:chExt cx="669752" cy="669926"/>
            </a:xfrm>
          </p:grpSpPr>
          <p:sp>
            <p:nvSpPr>
              <p:cNvPr id="106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107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2261538" y="9470949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Pure functions are simpler to </a:t>
              </a:r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test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42708" y="10870088"/>
            <a:ext cx="18297617" cy="775561"/>
            <a:chOff x="1342708" y="10870088"/>
            <a:chExt cx="18297617" cy="775561"/>
          </a:xfrm>
        </p:grpSpPr>
        <p:grpSp>
          <p:nvGrpSpPr>
            <p:cNvPr id="109" name="Group 108"/>
            <p:cNvGrpSpPr/>
            <p:nvPr/>
          </p:nvGrpSpPr>
          <p:grpSpPr>
            <a:xfrm>
              <a:off x="1342708" y="10922908"/>
              <a:ext cx="669752" cy="669926"/>
              <a:chOff x="3616973" y="6548867"/>
              <a:chExt cx="669752" cy="669926"/>
            </a:xfrm>
          </p:grpSpPr>
          <p:sp>
            <p:nvSpPr>
              <p:cNvPr id="112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113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2261538" y="10870088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Pure functions can be </a:t>
              </a:r>
              <a:r>
                <a:rPr lang="en-US" b="1" dirty="0" err="1">
                  <a:latin typeface="Arial" charset="0"/>
                  <a:ea typeface="Arial" charset="0"/>
                  <a:cs typeface="Arial" charset="0"/>
                </a:rPr>
                <a:t>memoized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42708" y="12269227"/>
            <a:ext cx="18297617" cy="775561"/>
            <a:chOff x="1342708" y="12269227"/>
            <a:chExt cx="18297617" cy="775561"/>
          </a:xfrm>
        </p:grpSpPr>
        <p:grpSp>
          <p:nvGrpSpPr>
            <p:cNvPr id="115" name="Group 114"/>
            <p:cNvGrpSpPr/>
            <p:nvPr/>
          </p:nvGrpSpPr>
          <p:grpSpPr>
            <a:xfrm>
              <a:off x="1342708" y="12322047"/>
              <a:ext cx="669752" cy="669926"/>
              <a:chOff x="3616973" y="6548867"/>
              <a:chExt cx="669752" cy="669926"/>
            </a:xfrm>
          </p:grpSpPr>
          <p:sp>
            <p:nvSpPr>
              <p:cNvPr id="118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119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2261538" y="12269227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Can invoke other pure functions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21" name="Shape 96"/>
          <p:cNvSpPr txBox="1">
            <a:spLocks/>
          </p:cNvSpPr>
          <p:nvPr/>
        </p:nvSpPr>
        <p:spPr>
          <a:xfrm>
            <a:off x="14871940" y="4467373"/>
            <a:ext cx="11470810" cy="646267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[1, 2, 3, 4, 5, 6, 7];</a:t>
            </a:r>
            <a:b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1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s-ES" sz="1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 err="1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data.</a:t>
            </a:r>
            <a:r>
              <a:rPr lang="es-ES" sz="3200" dirty="0" err="1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3200" dirty="0" err="1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+ 1;</a:t>
            </a:r>
            <a:b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  <a:r>
              <a:rPr lang="es-ES" sz="32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3200" dirty="0" err="1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3200" dirty="0" err="1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% 2 === 0;</a:t>
            </a:r>
            <a:b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s-ES" sz="1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= [2, 4, 6, 8]</a:t>
            </a:r>
          </a:p>
        </p:txBody>
      </p:sp>
    </p:spTree>
    <p:extLst>
      <p:ext uri="{BB962C8B-B14F-4D97-AF65-F5344CB8AC3E}">
        <p14:creationId xmlns:p14="http://schemas.microsoft.com/office/powerpoint/2010/main" val="3437582521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Function composition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2708" y="2753246"/>
            <a:ext cx="669752" cy="669926"/>
            <a:chOff x="3616973" y="6548867"/>
            <a:chExt cx="669752" cy="669926"/>
          </a:xfrm>
        </p:grpSpPr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5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61538" y="2700426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Pure functions can be composed (chained) to get new functions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1342708" y="4096092"/>
            <a:ext cx="669752" cy="669926"/>
            <a:chOff x="3616973" y="6548867"/>
            <a:chExt cx="669752" cy="669926"/>
          </a:xfrm>
        </p:grpSpPr>
        <p:sp>
          <p:nvSpPr>
            <p:cNvPr id="62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63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61538" y="4043272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Composition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is the main operation in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Lambda Calculus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342708" y="5495231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5442411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Allow us to build complicated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data transformations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from small pieces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342708" y="6838077"/>
            <a:ext cx="669752" cy="669926"/>
            <a:chOff x="3616973" y="6548867"/>
            <a:chExt cx="669752" cy="669926"/>
          </a:xfrm>
        </p:grpSpPr>
        <p:sp>
          <p:nvSpPr>
            <p:cNvPr id="75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76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261538" y="6785257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Makes our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code more reusable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1" name="Shape 96"/>
          <p:cNvSpPr txBox="1">
            <a:spLocks/>
          </p:cNvSpPr>
          <p:nvPr/>
        </p:nvSpPr>
        <p:spPr>
          <a:xfrm>
            <a:off x="7924511" y="8128103"/>
            <a:ext cx="16917241" cy="6447440"/>
          </a:xfrm>
          <a:prstGeom prst="rect">
            <a:avLst/>
          </a:prstGeom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w="44450"/>
          </a:sp3d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//Compose function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compose </a:t>
            </a:r>
            <a:r>
              <a:rPr lang="en-US" sz="2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(...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funct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args.reduce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a,b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funct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(a)(b));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//add function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add </a:t>
            </a:r>
            <a:r>
              <a:rPr lang="en-US" sz="2800" dirty="0">
                <a:solidFill>
                  <a:srgbClr val="30958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(a) </a:t>
            </a:r>
            <a:r>
              <a:rPr lang="en-US" sz="2800" dirty="0">
                <a:solidFill>
                  <a:srgbClr val="309583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(b) </a:t>
            </a:r>
            <a:r>
              <a:rPr lang="en-US" sz="2800" dirty="0">
                <a:solidFill>
                  <a:srgbClr val="309583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a + b;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console.log(compose([1,2,3], add));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//-&gt; result is 6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console.log(compose(["a", "b", "c"], add));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//-&gt; result is "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abc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s-E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38388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Shared state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42708" y="2700426"/>
            <a:ext cx="18297617" cy="775561"/>
            <a:chOff x="1342708" y="2700426"/>
            <a:chExt cx="18297617" cy="775561"/>
          </a:xfrm>
        </p:grpSpPr>
        <p:grpSp>
          <p:nvGrpSpPr>
            <p:cNvPr id="4" name="Group 3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54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Arial" charset="0"/>
                  <a:cs typeface="Arial" charset="0"/>
                  <a:sym typeface="Gill Sans" charset="0"/>
                </a:endParaRPr>
              </a:p>
            </p:txBody>
          </p:sp>
          <p:sp>
            <p:nvSpPr>
              <p:cNvPr id="59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Arial" charset="0"/>
                  <a:cs typeface="Arial" charset="0"/>
                  <a:sym typeface="Gill Sans" charset="0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Property of an object being passed between scopes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42708" y="4113608"/>
            <a:ext cx="22589954" cy="1329558"/>
            <a:chOff x="1342708" y="4113608"/>
            <a:chExt cx="22589954" cy="1329558"/>
          </a:xfrm>
        </p:grpSpPr>
        <p:grpSp>
          <p:nvGrpSpPr>
            <p:cNvPr id="61" name="Group 60"/>
            <p:cNvGrpSpPr/>
            <p:nvPr/>
          </p:nvGrpSpPr>
          <p:grpSpPr>
            <a:xfrm>
              <a:off x="1342708" y="4395033"/>
              <a:ext cx="669752" cy="669926"/>
              <a:chOff x="3616973" y="6548867"/>
              <a:chExt cx="669752" cy="669926"/>
            </a:xfrm>
          </p:grpSpPr>
          <p:sp>
            <p:nvSpPr>
              <p:cNvPr id="62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Arial" charset="0"/>
                  <a:cs typeface="Arial" charset="0"/>
                  <a:sym typeface="Gill Sans" charset="0"/>
                </a:endParaRPr>
              </a:p>
            </p:txBody>
          </p:sp>
          <p:sp>
            <p:nvSpPr>
              <p:cNvPr id="63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Arial" charset="0"/>
                  <a:cs typeface="Arial" charset="0"/>
                  <a:sym typeface="Gill Sans" charset="0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2261538" y="4113608"/>
              <a:ext cx="21671124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To understand the effects of a function, you have to know the entire history of every shared variable that the function uses or affects</a:t>
              </a:r>
              <a:endParaRPr lang="en-US" b="1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42708" y="5794100"/>
            <a:ext cx="22818554" cy="1329558"/>
            <a:chOff x="1342708" y="5794100"/>
            <a:chExt cx="22818554" cy="1329558"/>
          </a:xfrm>
        </p:grpSpPr>
        <p:grpSp>
          <p:nvGrpSpPr>
            <p:cNvPr id="70" name="Group 69"/>
            <p:cNvGrpSpPr/>
            <p:nvPr/>
          </p:nvGrpSpPr>
          <p:grpSpPr>
            <a:xfrm>
              <a:off x="1342708" y="6128275"/>
              <a:ext cx="669752" cy="669926"/>
              <a:chOff x="3616973" y="6548867"/>
              <a:chExt cx="669752" cy="669926"/>
            </a:xfrm>
          </p:grpSpPr>
          <p:sp>
            <p:nvSpPr>
              <p:cNvPr id="71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72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261538" y="5794100"/>
              <a:ext cx="21899724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Changing the order in which functions are called can cause a cascade of failures because functions which act on shared state are timing dependent</a:t>
              </a: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42708" y="7805165"/>
            <a:ext cx="22396523" cy="775561"/>
            <a:chOff x="1342708" y="7805165"/>
            <a:chExt cx="22396523" cy="775561"/>
          </a:xfrm>
        </p:grpSpPr>
        <p:grpSp>
          <p:nvGrpSpPr>
            <p:cNvPr id="74" name="Group 73"/>
            <p:cNvGrpSpPr/>
            <p:nvPr/>
          </p:nvGrpSpPr>
          <p:grpSpPr>
            <a:xfrm>
              <a:off x="1342708" y="7857985"/>
              <a:ext cx="669752" cy="669926"/>
              <a:chOff x="3616973" y="6548867"/>
              <a:chExt cx="669752" cy="669926"/>
            </a:xfrm>
          </p:grpSpPr>
          <p:sp>
            <p:nvSpPr>
              <p:cNvPr id="75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76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2261538" y="7805165"/>
              <a:ext cx="21477693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Remove function call timing dependency, and you eliminate an entire class of potential bugs</a:t>
              </a:r>
              <a:endParaRPr lang="en-US" sz="2400" b="1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sp>
        <p:nvSpPr>
          <p:cNvPr id="23" name="Rounded Rectangle 14"/>
          <p:cNvSpPr/>
          <p:nvPr/>
        </p:nvSpPr>
        <p:spPr>
          <a:xfrm>
            <a:off x="6719411" y="10393383"/>
            <a:ext cx="10960993" cy="1391150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r>
              <a:rPr lang="es-ES" sz="5400" b="1" dirty="0" err="1"/>
              <a:t>Avoid</a:t>
            </a:r>
            <a:r>
              <a:rPr lang="es-ES" sz="5400" b="1" dirty="0"/>
              <a:t> </a:t>
            </a:r>
            <a:r>
              <a:rPr lang="es-ES" sz="5400" b="1" dirty="0" err="1"/>
              <a:t>it</a:t>
            </a:r>
            <a:r>
              <a:rPr lang="es-ES" sz="5400" b="1" dirty="0"/>
              <a:t>!!</a:t>
            </a:r>
            <a:endParaRPr lang="bg-BG" sz="5400" b="1" dirty="0"/>
          </a:p>
        </p:txBody>
      </p:sp>
    </p:spTree>
    <p:extLst>
      <p:ext uri="{BB962C8B-B14F-4D97-AF65-F5344CB8AC3E}">
        <p14:creationId xmlns:p14="http://schemas.microsoft.com/office/powerpoint/2010/main" val="239051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Side effects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42708" y="2700426"/>
            <a:ext cx="18297617" cy="775561"/>
            <a:chOff x="1342708" y="2700426"/>
            <a:chExt cx="18297617" cy="775561"/>
          </a:xfrm>
        </p:grpSpPr>
        <p:grpSp>
          <p:nvGrpSpPr>
            <p:cNvPr id="4" name="Group 3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54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9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dirty="0"/>
                <a:t>In </a:t>
              </a:r>
              <a:r>
                <a:rPr lang="es-ES" dirty="0" err="1"/>
                <a:t>Imperative</a:t>
              </a:r>
              <a:r>
                <a:rPr lang="es-ES" dirty="0"/>
                <a:t> </a:t>
              </a:r>
              <a:r>
                <a:rPr lang="es-ES" dirty="0" err="1"/>
                <a:t>Programming</a:t>
              </a:r>
              <a:r>
                <a:rPr lang="es-ES" dirty="0"/>
                <a:t> </a:t>
              </a:r>
              <a:r>
                <a:rPr lang="es-ES" dirty="0" err="1"/>
                <a:t>Languages</a:t>
              </a:r>
              <a:r>
                <a:rPr lang="es-ES" dirty="0"/>
                <a:t>, </a:t>
              </a:r>
              <a:r>
                <a:rPr lang="es-ES" dirty="0" err="1"/>
                <a:t>side</a:t>
              </a:r>
              <a:r>
                <a:rPr lang="es-ES" dirty="0"/>
                <a:t> </a:t>
              </a:r>
              <a:r>
                <a:rPr lang="es-ES" dirty="0" err="1"/>
                <a:t>effects</a:t>
              </a:r>
              <a:r>
                <a:rPr lang="es-ES" dirty="0"/>
                <a:t> are </a:t>
              </a:r>
              <a:r>
                <a:rPr lang="es-ES" dirty="0" err="1"/>
                <a:t>everywhere</a:t>
              </a:r>
              <a:endParaRPr lang="en-US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42708" y="4286133"/>
            <a:ext cx="22589954" cy="778826"/>
            <a:chOff x="1342708" y="4286133"/>
            <a:chExt cx="22589954" cy="778826"/>
          </a:xfrm>
        </p:grpSpPr>
        <p:grpSp>
          <p:nvGrpSpPr>
            <p:cNvPr id="61" name="Group 60"/>
            <p:cNvGrpSpPr/>
            <p:nvPr/>
          </p:nvGrpSpPr>
          <p:grpSpPr>
            <a:xfrm>
              <a:off x="1342708" y="4395033"/>
              <a:ext cx="669752" cy="669926"/>
              <a:chOff x="3616973" y="6548867"/>
              <a:chExt cx="669752" cy="669926"/>
            </a:xfrm>
          </p:grpSpPr>
          <p:sp>
            <p:nvSpPr>
              <p:cNvPr id="62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63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2261538" y="4286133"/>
              <a:ext cx="21671124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Variables can be changed </a:t>
              </a:r>
              <a:r>
                <a:rPr lang="en-US" b="1" i="1" dirty="0"/>
                <a:t>anywhere</a:t>
              </a:r>
              <a:r>
                <a:rPr lang="en-US" dirty="0"/>
                <a:t> in your program =&gt; bugs!!</a:t>
              </a:r>
              <a:endParaRPr lang="en-US" b="1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42708" y="6035642"/>
            <a:ext cx="22818554" cy="775561"/>
            <a:chOff x="1342708" y="6035642"/>
            <a:chExt cx="22818554" cy="775561"/>
          </a:xfrm>
        </p:grpSpPr>
        <p:grpSp>
          <p:nvGrpSpPr>
            <p:cNvPr id="70" name="Group 69"/>
            <p:cNvGrpSpPr/>
            <p:nvPr/>
          </p:nvGrpSpPr>
          <p:grpSpPr>
            <a:xfrm>
              <a:off x="1342708" y="6128275"/>
              <a:ext cx="669752" cy="669926"/>
              <a:chOff x="3616973" y="6548867"/>
              <a:chExt cx="669752" cy="669926"/>
            </a:xfrm>
          </p:grpSpPr>
          <p:sp>
            <p:nvSpPr>
              <p:cNvPr id="71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72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261538" y="6035642"/>
              <a:ext cx="21899724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Avoiding side effects, the program is much easier to understand, and to test</a:t>
              </a: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42708" y="7580876"/>
            <a:ext cx="22818554" cy="1329558"/>
            <a:chOff x="1342708" y="7580876"/>
            <a:chExt cx="22818554" cy="1329558"/>
          </a:xfrm>
        </p:grpSpPr>
        <p:grpSp>
          <p:nvGrpSpPr>
            <p:cNvPr id="74" name="Group 73"/>
            <p:cNvGrpSpPr/>
            <p:nvPr/>
          </p:nvGrpSpPr>
          <p:grpSpPr>
            <a:xfrm>
              <a:off x="1342708" y="7857985"/>
              <a:ext cx="669752" cy="669926"/>
              <a:chOff x="3616973" y="6548867"/>
              <a:chExt cx="669752" cy="669926"/>
            </a:xfrm>
          </p:grpSpPr>
          <p:sp>
            <p:nvSpPr>
              <p:cNvPr id="75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76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2261538" y="7580876"/>
              <a:ext cx="21899724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Keeping side effects separate from the rest of your program logic, software will be much easier to extend, refactor, debug, test, and maintain, your code will be loosely coupled</a:t>
              </a:r>
              <a:endParaRPr lang="en-US" sz="2400" b="1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sp>
        <p:nvSpPr>
          <p:cNvPr id="23" name="Rounded Rectangle 14"/>
          <p:cNvSpPr/>
          <p:nvPr/>
        </p:nvSpPr>
        <p:spPr>
          <a:xfrm>
            <a:off x="6719411" y="10393383"/>
            <a:ext cx="10960993" cy="1391150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r>
              <a:rPr lang="es-ES" sz="5400" b="1" dirty="0" err="1"/>
              <a:t>Avoid</a:t>
            </a:r>
            <a:r>
              <a:rPr lang="es-ES" sz="5400" b="1" dirty="0"/>
              <a:t> </a:t>
            </a:r>
            <a:r>
              <a:rPr lang="es-ES" sz="5400" b="1" dirty="0" err="1"/>
              <a:t>it</a:t>
            </a:r>
            <a:r>
              <a:rPr lang="es-ES" sz="5400" b="1" dirty="0"/>
              <a:t>!!</a:t>
            </a:r>
            <a:endParaRPr lang="bg-BG" sz="5400" b="1" dirty="0"/>
          </a:p>
        </p:txBody>
      </p:sp>
    </p:spTree>
    <p:extLst>
      <p:ext uri="{BB962C8B-B14F-4D97-AF65-F5344CB8AC3E}">
        <p14:creationId xmlns:p14="http://schemas.microsoft.com/office/powerpoint/2010/main" val="2517224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75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375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theme/theme1.xml><?xml version="1.0" encoding="utf-8"?>
<a:theme xmlns:a="http://schemas.openxmlformats.org/drawingml/2006/main" name="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409</TotalTime>
  <Words>1756</Words>
  <Application>Microsoft Macintosh PowerPoint</Application>
  <PresentationFormat>Custom</PresentationFormat>
  <Paragraphs>357</Paragraphs>
  <Slides>57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Arial Hebrew Scholar</vt:lpstr>
      <vt:lpstr>Consolas</vt:lpstr>
      <vt:lpstr>Gill Sans</vt:lpstr>
      <vt:lpstr>Helvetica Light</vt:lpstr>
      <vt:lpstr>Lato</vt:lpstr>
      <vt:lpstr>Lato Heavy</vt:lpstr>
      <vt:lpstr>Lato Light</vt:lpstr>
      <vt:lpstr>Menlo</vt:lpstr>
      <vt:lpstr>Open Sans Light</vt:lpstr>
      <vt:lpstr>Raleway Light</vt:lpstr>
      <vt:lpstr>Ubuntu Light</vt:lpstr>
      <vt:lpstr>Arial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 1</dc:creator>
  <cp:keywords/>
  <dc:description/>
  <cp:lastModifiedBy>Dote Sergi</cp:lastModifiedBy>
  <cp:revision>2066</cp:revision>
  <dcterms:created xsi:type="dcterms:W3CDTF">2014-11-12T21:47:38Z</dcterms:created>
  <dcterms:modified xsi:type="dcterms:W3CDTF">2017-04-18T13:36:41Z</dcterms:modified>
  <cp:category/>
</cp:coreProperties>
</file>